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8" r:id="rId1"/>
    <p:sldMasterId id="2147483720" r:id="rId2"/>
  </p:sldMasterIdLst>
  <p:notesMasterIdLst>
    <p:notesMasterId r:id="rId15"/>
  </p:notesMasterIdLst>
  <p:sldIdLst>
    <p:sldId id="279" r:id="rId3"/>
    <p:sldId id="436" r:id="rId4"/>
    <p:sldId id="363" r:id="rId5"/>
    <p:sldId id="413" r:id="rId6"/>
    <p:sldId id="401" r:id="rId7"/>
    <p:sldId id="435" r:id="rId8"/>
    <p:sldId id="439" r:id="rId9"/>
    <p:sldId id="440" r:id="rId10"/>
    <p:sldId id="441" r:id="rId11"/>
    <p:sldId id="433" r:id="rId12"/>
    <p:sldId id="410" r:id="rId13"/>
    <p:sldId id="393" r:id="rId14"/>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C0000"/>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B344D84-9AFB-497E-A393-DC336BA19D2E}" styleName="Orta Stil 3 - Vurgu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1E171933-4619-4E11-9A3F-F7608DF75F80}" styleName="Orta Stil 1 - Vurgu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Açık Stil 3 - Vurgu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Orta Stil 4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Orta Stil 1 - Vurgu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562" autoAdjust="0"/>
    <p:restoredTop sz="91657" autoAdjust="0"/>
  </p:normalViewPr>
  <p:slideViewPr>
    <p:cSldViewPr snapToGrid="0">
      <p:cViewPr varScale="1">
        <p:scale>
          <a:sx n="107" d="100"/>
          <a:sy n="107" d="100"/>
        </p:scale>
        <p:origin x="-624" y="-84"/>
      </p:cViewPr>
      <p:guideLst>
        <p:guide orient="horz" pos="2160"/>
        <p:guide pos="3840"/>
      </p:guideLst>
    </p:cSldViewPr>
  </p:slideViewPr>
  <p:outlineViewPr>
    <p:cViewPr>
      <p:scale>
        <a:sx n="33" d="100"/>
        <a:sy n="33" d="100"/>
      </p:scale>
      <p:origin x="0" y="1801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6301" cy="497928"/>
          </a:xfrm>
          <a:prstGeom prst="rect">
            <a:avLst/>
          </a:prstGeom>
        </p:spPr>
        <p:txBody>
          <a:bodyPr vert="horz" lIns="91979" tIns="45989" rIns="91979" bIns="45989" rtlCol="0"/>
          <a:lstStyle>
            <a:lvl1pPr algn="l">
              <a:defRPr sz="1200"/>
            </a:lvl1pPr>
          </a:lstStyle>
          <a:p>
            <a:endParaRPr lang="tr-TR"/>
          </a:p>
        </p:txBody>
      </p:sp>
      <p:sp>
        <p:nvSpPr>
          <p:cNvPr id="3" name="Veri Yer Tutucusu 2"/>
          <p:cNvSpPr>
            <a:spLocks noGrp="1"/>
          </p:cNvSpPr>
          <p:nvPr>
            <p:ph type="dt" idx="1"/>
          </p:nvPr>
        </p:nvSpPr>
        <p:spPr>
          <a:xfrm>
            <a:off x="3849770" y="1"/>
            <a:ext cx="2946301" cy="497928"/>
          </a:xfrm>
          <a:prstGeom prst="rect">
            <a:avLst/>
          </a:prstGeom>
        </p:spPr>
        <p:txBody>
          <a:bodyPr vert="horz" lIns="91979" tIns="45989" rIns="91979" bIns="45989" rtlCol="0"/>
          <a:lstStyle>
            <a:lvl1pPr algn="r">
              <a:defRPr sz="1200"/>
            </a:lvl1pPr>
          </a:lstStyle>
          <a:p>
            <a:fld id="{243441E8-030A-4741-AE66-6EEBB7AC5313}" type="datetimeFigureOut">
              <a:rPr lang="tr-TR" smtClean="0"/>
              <a:pPr/>
              <a:t>26.01.2022</a:t>
            </a:fld>
            <a:endParaRPr lang="tr-TR"/>
          </a:p>
        </p:txBody>
      </p:sp>
      <p:sp>
        <p:nvSpPr>
          <p:cNvPr id="4" name="Slayt Görüntüsü Yer Tutucusu 3"/>
          <p:cNvSpPr>
            <a:spLocks noGrp="1" noRot="1" noChangeAspect="1"/>
          </p:cNvSpPr>
          <p:nvPr>
            <p:ph type="sldImg" idx="2"/>
          </p:nvPr>
        </p:nvSpPr>
        <p:spPr>
          <a:xfrm>
            <a:off x="420688" y="1241425"/>
            <a:ext cx="5956300" cy="3351213"/>
          </a:xfrm>
          <a:prstGeom prst="rect">
            <a:avLst/>
          </a:prstGeom>
          <a:noFill/>
          <a:ln w="12700">
            <a:solidFill>
              <a:prstClr val="black"/>
            </a:solidFill>
          </a:ln>
        </p:spPr>
        <p:txBody>
          <a:bodyPr vert="horz" lIns="91979" tIns="45989" rIns="91979" bIns="45989" rtlCol="0" anchor="ctr"/>
          <a:lstStyle/>
          <a:p>
            <a:endParaRPr lang="tr-TR"/>
          </a:p>
        </p:txBody>
      </p:sp>
      <p:sp>
        <p:nvSpPr>
          <p:cNvPr id="5" name="Not Yer Tutucusu 4"/>
          <p:cNvSpPr>
            <a:spLocks noGrp="1"/>
          </p:cNvSpPr>
          <p:nvPr>
            <p:ph type="body" sz="quarter" idx="3"/>
          </p:nvPr>
        </p:nvSpPr>
        <p:spPr>
          <a:xfrm>
            <a:off x="680411" y="4776598"/>
            <a:ext cx="5436856" cy="3910011"/>
          </a:xfrm>
          <a:prstGeom prst="rect">
            <a:avLst/>
          </a:prstGeom>
        </p:spPr>
        <p:txBody>
          <a:bodyPr vert="horz" lIns="91979" tIns="45989" rIns="91979" bIns="45989"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9428711"/>
            <a:ext cx="2946301" cy="497928"/>
          </a:xfrm>
          <a:prstGeom prst="rect">
            <a:avLst/>
          </a:prstGeom>
        </p:spPr>
        <p:txBody>
          <a:bodyPr vert="horz" lIns="91979" tIns="45989" rIns="91979" bIns="45989" rtlCol="0" anchor="b"/>
          <a:lstStyle>
            <a:lvl1pPr algn="l">
              <a:defRPr sz="1200"/>
            </a:lvl1pPr>
          </a:lstStyle>
          <a:p>
            <a:endParaRPr lang="tr-TR"/>
          </a:p>
        </p:txBody>
      </p:sp>
      <p:sp>
        <p:nvSpPr>
          <p:cNvPr id="7" name="Slayt Numarası Yer Tutucusu 6"/>
          <p:cNvSpPr>
            <a:spLocks noGrp="1"/>
          </p:cNvSpPr>
          <p:nvPr>
            <p:ph type="sldNum" sz="quarter" idx="5"/>
          </p:nvPr>
        </p:nvSpPr>
        <p:spPr>
          <a:xfrm>
            <a:off x="3849770" y="9428711"/>
            <a:ext cx="2946301" cy="497928"/>
          </a:xfrm>
          <a:prstGeom prst="rect">
            <a:avLst/>
          </a:prstGeom>
        </p:spPr>
        <p:txBody>
          <a:bodyPr vert="horz" lIns="91979" tIns="45989" rIns="91979" bIns="45989" rtlCol="0" anchor="b"/>
          <a:lstStyle>
            <a:lvl1pPr algn="r">
              <a:defRPr sz="1200"/>
            </a:lvl1pPr>
          </a:lstStyle>
          <a:p>
            <a:fld id="{EA4B4934-513B-4960-9D0D-343335BD8315}" type="slidenum">
              <a:rPr lang="tr-TR" smtClean="0"/>
              <a:pPr/>
              <a:t>‹#›</a:t>
            </a:fld>
            <a:endParaRPr lang="tr-TR"/>
          </a:p>
        </p:txBody>
      </p:sp>
    </p:spTree>
    <p:extLst>
      <p:ext uri="{BB962C8B-B14F-4D97-AF65-F5344CB8AC3E}">
        <p14:creationId xmlns:p14="http://schemas.microsoft.com/office/powerpoint/2010/main" val="19643674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A4B4934-513B-4960-9D0D-343335BD8315}" type="slidenum">
              <a:rPr lang="tr-TR" smtClean="0"/>
              <a:pPr/>
              <a:t>11</a:t>
            </a:fld>
            <a:endParaRPr lang="tr-TR"/>
          </a:p>
        </p:txBody>
      </p:sp>
    </p:spTree>
    <p:extLst>
      <p:ext uri="{BB962C8B-B14F-4D97-AF65-F5344CB8AC3E}">
        <p14:creationId xmlns:p14="http://schemas.microsoft.com/office/powerpoint/2010/main" val="21736186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866DF01-112D-4437-A918-D986FF31F4F3}"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73378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3A522-30CB-45B6-9EFC-27B25A7E376F}"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7268793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4062DE-EB1B-481E-A8E0-F0CA15B63FA6}"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83117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122363"/>
            <a:ext cx="10363200" cy="2387600"/>
          </a:xfrm>
        </p:spPr>
        <p:txBody>
          <a:bodyPr anchor="b"/>
          <a:lstStyle>
            <a:lvl1pPr algn="ctr">
              <a:defRPr sz="6000"/>
            </a:lvl1pPr>
          </a:lstStyle>
          <a:p>
            <a:r>
              <a:rPr lang="tr-TR"/>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866DF01-112D-4437-A918-D986FF31F4F3}"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929697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0CCBF2-59FE-4682-8907-52782C3D4EB6}"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6342575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1FAC614-25BF-4992-BE27-3CA4F1A94B8E}"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600328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BB8A095-0F5C-47B9-B250-6464554D1C8F}"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001259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499C31-3222-478A-ACB4-B16182AA25E1}" type="datetime1">
              <a:rPr lang="tr-TR" smtClean="0">
                <a:solidFill>
                  <a:prstClr val="black">
                    <a:tint val="75000"/>
                  </a:prstClr>
                </a:solidFill>
              </a:rPr>
              <a:pPr/>
              <a:t>26.01.2022</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541661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0BDFB1-789D-4B93-B49E-D05EEF48B6CE}" type="datetime1">
              <a:rPr lang="tr-TR" smtClean="0">
                <a:solidFill>
                  <a:prstClr val="black">
                    <a:tint val="75000"/>
                  </a:prstClr>
                </a:solidFill>
              </a:rPr>
              <a:pPr/>
              <a:t>26.01.2022</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03031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EF59B-34BA-40DD-8C5D-FE2DE32CB392}" type="datetime1">
              <a:rPr lang="tr-TR" smtClean="0">
                <a:solidFill>
                  <a:prstClr val="black">
                    <a:tint val="75000"/>
                  </a:prstClr>
                </a:solidFill>
              </a:rPr>
              <a:pPr/>
              <a:t>26.01.2022</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400">
                <a:solidFill>
                  <a:schemeClr val="tx1"/>
                </a:solidFill>
                <a:latin typeface="Cambria" panose="02040503050406030204" pitchFamily="18" charset="0"/>
              </a:defRPr>
            </a:lvl1pPr>
          </a:lstStyle>
          <a:p>
            <a:fld id="{38CC9735-4242-4435-8C65-38800299BE2A}" type="slidenum">
              <a:rPr lang="tr-TR" smtClean="0">
                <a:solidFill>
                  <a:prstClr val="black"/>
                </a:solidFill>
              </a:rPr>
              <a:pPr/>
              <a:t>‹#›</a:t>
            </a:fld>
            <a:r>
              <a:rPr lang="tr-TR" dirty="0">
                <a:solidFill>
                  <a:prstClr val="black"/>
                </a:solidFill>
              </a:rPr>
              <a:t> / 18</a:t>
            </a:r>
          </a:p>
        </p:txBody>
      </p:sp>
    </p:spTree>
    <p:extLst>
      <p:ext uri="{BB962C8B-B14F-4D97-AF65-F5344CB8AC3E}">
        <p14:creationId xmlns:p14="http://schemas.microsoft.com/office/powerpoint/2010/main" val="13678425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5F3EE2F-75B4-452E-84DA-0E06E950373F}"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401885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E70CCBF2-59FE-4682-8907-52782C3D4EB6}"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8341858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38B8B8-BE59-43E5-BA91-0BDAA458F776}"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203735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F3A522-30CB-45B6-9EFC-27B25A7E376F}"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25349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04062DE-EB1B-481E-A8E0-F0CA15B63FA6}"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87877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a:lvl1pPr>
          </a:lstStyle>
          <a:p>
            <a:r>
              <a:rPr lang="tr-TR"/>
              <a:t>Asıl başlık stili için tıklatın</a:t>
            </a:r>
            <a:endParaRPr lang="en-US" dirty="0"/>
          </a:p>
        </p:txBody>
      </p:sp>
      <p:sp>
        <p:nvSpPr>
          <p:cNvPr id="3" name="Text Placeholder 2"/>
          <p:cNvSpPr>
            <a:spLocks noGrp="1"/>
          </p:cNvSpPr>
          <p:nvPr>
            <p:ph type="body" idx="1"/>
          </p:nvPr>
        </p:nvSpPr>
        <p:spPr>
          <a:xfrm>
            <a:off x="831851" y="4589465"/>
            <a:ext cx="105156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E1FAC614-25BF-4992-BE27-3CA4F1A94B8E}"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11"/>
          </p:nvPr>
        </p:nvSpPr>
        <p:spPr/>
        <p:txBody>
          <a:bodyPr/>
          <a:lstStyle/>
          <a:p>
            <a:endParaRPr lang="tr-TR">
              <a:solidFill>
                <a:prstClr val="black">
                  <a:tint val="75000"/>
                </a:prstClr>
              </a:solidFill>
            </a:endParaRPr>
          </a:p>
        </p:txBody>
      </p:sp>
      <p:sp>
        <p:nvSpPr>
          <p:cNvPr id="6" name="Slide Number Placeholder 5"/>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3744862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FBB8A095-0F5C-47B9-B250-6464554D1C8F}"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92566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839789" y="2505075"/>
            <a:ext cx="5157787"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172201" y="2505075"/>
            <a:ext cx="5183188" cy="36845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E4499C31-3222-478A-ACB4-B16182AA25E1}" type="datetime1">
              <a:rPr lang="tr-TR" smtClean="0">
                <a:solidFill>
                  <a:prstClr val="black">
                    <a:tint val="75000"/>
                  </a:prstClr>
                </a:solidFill>
              </a:rPr>
              <a:pPr/>
              <a:t>26.01.2022</a:t>
            </a:fld>
            <a:endParaRPr lang="tr-TR">
              <a:solidFill>
                <a:prstClr val="black">
                  <a:tint val="75000"/>
                </a:prstClr>
              </a:solidFill>
            </a:endParaRPr>
          </a:p>
        </p:txBody>
      </p:sp>
      <p:sp>
        <p:nvSpPr>
          <p:cNvPr id="8" name="Footer Placeholder 7"/>
          <p:cNvSpPr>
            <a:spLocks noGrp="1"/>
          </p:cNvSpPr>
          <p:nvPr>
            <p:ph type="ftr" sz="quarter" idx="11"/>
          </p:nvPr>
        </p:nvSpPr>
        <p:spPr/>
        <p:txBody>
          <a:bodyPr/>
          <a:lstStyle/>
          <a:p>
            <a:endParaRPr lang="tr-TR">
              <a:solidFill>
                <a:prstClr val="black">
                  <a:tint val="75000"/>
                </a:prstClr>
              </a:solidFill>
            </a:endParaRPr>
          </a:p>
        </p:txBody>
      </p:sp>
      <p:sp>
        <p:nvSpPr>
          <p:cNvPr id="9" name="Slide Number Placeholder 8"/>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1059930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EE0BDFB1-789D-4B93-B49E-D05EEF48B6CE}" type="datetime1">
              <a:rPr lang="tr-TR" smtClean="0">
                <a:solidFill>
                  <a:prstClr val="black">
                    <a:tint val="75000"/>
                  </a:prstClr>
                </a:solidFill>
              </a:rPr>
              <a:pPr/>
              <a:t>26.01.2022</a:t>
            </a:fld>
            <a:endParaRPr lang="tr-TR">
              <a:solidFill>
                <a:prstClr val="black">
                  <a:tint val="75000"/>
                </a:prstClr>
              </a:solidFill>
            </a:endParaRPr>
          </a:p>
        </p:txBody>
      </p:sp>
      <p:sp>
        <p:nvSpPr>
          <p:cNvPr id="4" name="Footer Placeholder 3"/>
          <p:cNvSpPr>
            <a:spLocks noGrp="1"/>
          </p:cNvSpPr>
          <p:nvPr>
            <p:ph type="ftr" sz="quarter" idx="11"/>
          </p:nvPr>
        </p:nvSpPr>
        <p:spPr/>
        <p:txBody>
          <a:bodyPr/>
          <a:lstStyle/>
          <a:p>
            <a:endParaRPr lang="tr-TR">
              <a:solidFill>
                <a:prstClr val="black">
                  <a:tint val="75000"/>
                </a:prstClr>
              </a:solidFill>
            </a:endParaRPr>
          </a:p>
        </p:txBody>
      </p:sp>
      <p:sp>
        <p:nvSpPr>
          <p:cNvPr id="5" name="Slide Number Placeholder 4"/>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9107923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CEF59B-34BA-40DD-8C5D-FE2DE32CB392}" type="datetime1">
              <a:rPr lang="tr-TR" smtClean="0">
                <a:solidFill>
                  <a:prstClr val="black">
                    <a:tint val="75000"/>
                  </a:prstClr>
                </a:solidFill>
              </a:rPr>
              <a:pPr/>
              <a:t>26.01.2022</a:t>
            </a:fld>
            <a:endParaRPr lang="tr-TR">
              <a:solidFill>
                <a:prstClr val="black">
                  <a:tint val="75000"/>
                </a:prstClr>
              </a:solidFill>
            </a:endParaRPr>
          </a:p>
        </p:txBody>
      </p:sp>
      <p:sp>
        <p:nvSpPr>
          <p:cNvPr id="3" name="Footer Placeholder 2"/>
          <p:cNvSpPr>
            <a:spLocks noGrp="1"/>
          </p:cNvSpPr>
          <p:nvPr>
            <p:ph type="ftr" sz="quarter" idx="11"/>
          </p:nvPr>
        </p:nvSpPr>
        <p:spPr/>
        <p:txBody>
          <a:bodyPr/>
          <a:lstStyle/>
          <a:p>
            <a:endParaRPr lang="tr-TR">
              <a:solidFill>
                <a:prstClr val="black">
                  <a:tint val="75000"/>
                </a:prstClr>
              </a:solidFill>
            </a:endParaRPr>
          </a:p>
        </p:txBody>
      </p:sp>
      <p:sp>
        <p:nvSpPr>
          <p:cNvPr id="4" name="Slide Number Placeholder 3"/>
          <p:cNvSpPr>
            <a:spLocks noGrp="1"/>
          </p:cNvSpPr>
          <p:nvPr>
            <p:ph type="sldNum" sz="quarter" idx="12"/>
          </p:nvPr>
        </p:nvSpPr>
        <p:spPr/>
        <p:txBody>
          <a:bodyPr/>
          <a:lstStyle>
            <a:lvl1pPr>
              <a:defRPr sz="1400">
                <a:solidFill>
                  <a:schemeClr val="tx1"/>
                </a:solidFill>
                <a:latin typeface="Cambria" panose="02040503050406030204" pitchFamily="18" charset="0"/>
              </a:defRPr>
            </a:lvl1pPr>
          </a:lstStyle>
          <a:p>
            <a:fld id="{38CC9735-4242-4435-8C65-38800299BE2A}" type="slidenum">
              <a:rPr lang="tr-TR" smtClean="0">
                <a:solidFill>
                  <a:prstClr val="black"/>
                </a:solidFill>
              </a:rPr>
              <a:pPr/>
              <a:t>‹#›</a:t>
            </a:fld>
            <a:r>
              <a:rPr lang="tr-TR" dirty="0">
                <a:solidFill>
                  <a:prstClr val="black"/>
                </a:solidFill>
              </a:rPr>
              <a:t> / 18</a:t>
            </a:r>
          </a:p>
        </p:txBody>
      </p:sp>
    </p:spTree>
    <p:extLst>
      <p:ext uri="{BB962C8B-B14F-4D97-AF65-F5344CB8AC3E}">
        <p14:creationId xmlns:p14="http://schemas.microsoft.com/office/powerpoint/2010/main" val="27146240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55F3EE2F-75B4-452E-84DA-0E06E950373F}"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42374320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38B8B8-BE59-43E5-BA91-0BDAA458F776}" type="datetime1">
              <a:rPr lang="tr-TR" smtClean="0">
                <a:solidFill>
                  <a:prstClr val="black">
                    <a:tint val="75000"/>
                  </a:prstClr>
                </a:solidFill>
              </a:rPr>
              <a:pPr/>
              <a:t>26.01.2022</a:t>
            </a:fld>
            <a:endParaRPr lang="tr-TR">
              <a:solidFill>
                <a:prstClr val="black">
                  <a:tint val="75000"/>
                </a:prstClr>
              </a:solidFill>
            </a:endParaRPr>
          </a:p>
        </p:txBody>
      </p:sp>
      <p:sp>
        <p:nvSpPr>
          <p:cNvPr id="6" name="Footer Placeholder 5"/>
          <p:cNvSpPr>
            <a:spLocks noGrp="1"/>
          </p:cNvSpPr>
          <p:nvPr>
            <p:ph type="ftr" sz="quarter" idx="11"/>
          </p:nvPr>
        </p:nvSpPr>
        <p:spPr/>
        <p:txBody>
          <a:bodyPr/>
          <a:lstStyle/>
          <a:p>
            <a:endParaRPr lang="tr-TR">
              <a:solidFill>
                <a:prstClr val="black">
                  <a:tint val="75000"/>
                </a:prstClr>
              </a:solidFill>
            </a:endParaRPr>
          </a:p>
        </p:txBody>
      </p:sp>
      <p:sp>
        <p:nvSpPr>
          <p:cNvPr id="7" name="Slide Number Placeholder 6"/>
          <p:cNvSpPr>
            <a:spLocks noGrp="1"/>
          </p:cNvSpPr>
          <p:nvPr>
            <p:ph type="sldNum" sz="quarter" idx="12"/>
          </p:nvPr>
        </p:nvSpPr>
        <p:spPr/>
        <p:txBody>
          <a:body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893927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8FE53-4F96-4661-9AA7-1BA9846378E5}"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8066747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5D8FE53-4F96-4661-9AA7-1BA9846378E5}" type="datetime1">
              <a:rPr lang="tr-TR" smtClean="0">
                <a:solidFill>
                  <a:prstClr val="black">
                    <a:tint val="75000"/>
                  </a:prstClr>
                </a:solidFill>
              </a:rPr>
              <a:pPr/>
              <a:t>26.01.2022</a:t>
            </a:fld>
            <a:endParaRPr lang="tr-TR">
              <a:solidFill>
                <a:prstClr val="black">
                  <a:tint val="75000"/>
                </a:prstClr>
              </a:solidFill>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CC9735-4242-4435-8C65-38800299BE2A}"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447716520"/>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mc:AlternateContent xmlns:mc="http://schemas.openxmlformats.org/markup-compatibility/2006" xmlns:p14="http://schemas.microsoft.com/office/powerpoint/2010/main">
    <mc:Choice Requires="p14">
      <p:transition p14:dur="0"/>
    </mc:Choice>
    <mc:Fallback xmlns="">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mem%20istatistik%20ekler_1M%20&#199;&#305;rak_1/&#304;l%20hedefi_ek-6.xls"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em%20istatistik%20ekler_1M%20&#199;&#305;rak_1/MEM%20&#214;&#287;renci%20Say&#305;s&#305;%2024.1.2022)_ek-1.xl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S&#305;n&#305;f_Tekrar&#305;_Yapan_&#214;&#287;renci_Say&#305;lar&#305;_3.12.2021_ek-8.xlsx" TargetMode="External"/><Relationship Id="rId2" Type="http://schemas.openxmlformats.org/officeDocument/2006/relationships/hyperlink" Target="mem%20istatistik%20ekler_1M%20&#199;&#305;rak_1/&#214;rg&#252;n_E&#287;itim_D&#305;&#351;&#305;na_&#199;&#305;kan_&#214;&#287;renci_Say&#305;lar&#305;_ek-2.xlsx" TargetMode="External"/><Relationship Id="rId1" Type="http://schemas.openxmlformats.org/officeDocument/2006/relationships/slideLayout" Target="../slideLayouts/slideLayout13.xml"/><Relationship Id="rId5" Type="http://schemas.openxmlformats.org/officeDocument/2006/relationships/hyperlink" Target="mem%20istatistik%20ekler_1M%20&#199;&#305;rak_1/DEVAMSIZLIK%20NEDEN&#304;YLE%20SINIF%20TEKRARI%20YAPAN%20&#214;&#286;RENC&#304;%20SAYISI_ek-4.xlsx" TargetMode="External"/><Relationship Id="rId4" Type="http://schemas.openxmlformats.org/officeDocument/2006/relationships/hyperlink" Target="mem%20istatistik%20ekler_1M%20&#199;&#305;rak_1/S&#305;n&#305;f_Tekrar&#305;_Yapan_&#214;&#287;renci_Say&#305;lar&#305;_ek-3.xlsx"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mem%20istatistik%20ekler_1M%20&#199;&#305;rak_1/OGM%20DEVAMSIZLIK%2030-40%20G&#220;N%20&#220;ST&#220;_ek-5.xlsx" TargetMode="Externa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up 1"/>
          <p:cNvGrpSpPr/>
          <p:nvPr/>
        </p:nvGrpSpPr>
        <p:grpSpPr>
          <a:xfrm>
            <a:off x="0" y="0"/>
            <a:ext cx="12192000" cy="6858000"/>
            <a:chOff x="0" y="0"/>
            <a:chExt cx="12192000" cy="6858000"/>
          </a:xfrm>
        </p:grpSpPr>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2 Başlık"/>
            <p:cNvSpPr txBox="1">
              <a:spLocks/>
            </p:cNvSpPr>
            <p:nvPr/>
          </p:nvSpPr>
          <p:spPr>
            <a:xfrm>
              <a:off x="5041900" y="3676651"/>
              <a:ext cx="4457700" cy="844549"/>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400" b="1" dirty="0" smtClean="0">
                  <a:solidFill>
                    <a:srgbClr val="6C0000"/>
                  </a:solidFill>
                  <a:latin typeface="Cambria" panose="02040503050406030204" pitchFamily="18" charset="0"/>
                  <a:cs typeface="Times New Roman" panose="02020603050405020304" pitchFamily="18" charset="0"/>
                </a:rPr>
                <a:t>Meslekî </a:t>
              </a:r>
              <a:r>
                <a:rPr lang="tr-TR" sz="2400" b="1" dirty="0">
                  <a:solidFill>
                    <a:srgbClr val="6C0000"/>
                  </a:solidFill>
                  <a:latin typeface="Cambria" panose="02040503050406030204" pitchFamily="18" charset="0"/>
                  <a:cs typeface="Times New Roman" panose="02020603050405020304" pitchFamily="18" charset="0"/>
                </a:rPr>
                <a:t>ve Teknik </a:t>
              </a:r>
              <a:r>
                <a:rPr lang="tr-TR" sz="2400" b="1" dirty="0" smtClean="0">
                  <a:solidFill>
                    <a:srgbClr val="6C0000"/>
                  </a:solidFill>
                  <a:latin typeface="Cambria" panose="02040503050406030204" pitchFamily="18" charset="0"/>
                  <a:cs typeface="Times New Roman" panose="02020603050405020304" pitchFamily="18" charset="0"/>
                </a:rPr>
                <a:t>Eğitim</a:t>
              </a:r>
              <a:endParaRPr lang="tr-TR" sz="2400" b="1" dirty="0">
                <a:solidFill>
                  <a:srgbClr val="6C0000"/>
                </a:solidFill>
                <a:latin typeface="Cambria" panose="02040503050406030204" pitchFamily="18" charset="0"/>
                <a:cs typeface="Times New Roman" panose="02020603050405020304" pitchFamily="18" charset="0"/>
              </a:endParaRPr>
            </a:p>
            <a:p>
              <a:pPr algn="ctr"/>
              <a:r>
                <a:rPr lang="tr-TR" sz="2400" b="1" dirty="0" smtClean="0">
                  <a:solidFill>
                    <a:srgbClr val="6C0000"/>
                  </a:solidFill>
                  <a:latin typeface="Cambria" panose="02040503050406030204" pitchFamily="18" charset="0"/>
                  <a:cs typeface="Times New Roman" panose="02020603050405020304" pitchFamily="18" charset="0"/>
                </a:rPr>
                <a:t>Genel Müdürlüğü</a:t>
              </a:r>
              <a:endParaRPr lang="tr-TR" sz="2400" b="1" dirty="0">
                <a:solidFill>
                  <a:srgbClr val="6C0000"/>
                </a:solidFill>
                <a:latin typeface="Cambria" panose="02040503050406030204" pitchFamily="18" charset="0"/>
                <a:cs typeface="Times New Roman" panose="02020603050405020304" pitchFamily="18" charset="0"/>
              </a:endParaRPr>
            </a:p>
          </p:txBody>
        </p:sp>
      </p:grpSp>
      <p:sp>
        <p:nvSpPr>
          <p:cNvPr id="3" name="Dikdörtgen 2"/>
          <p:cNvSpPr/>
          <p:nvPr/>
        </p:nvSpPr>
        <p:spPr>
          <a:xfrm>
            <a:off x="4517644" y="5597884"/>
            <a:ext cx="7157216" cy="535531"/>
          </a:xfrm>
          <a:prstGeom prst="rect">
            <a:avLst/>
          </a:prstGeom>
        </p:spPr>
        <p:txBody>
          <a:bodyPr wrap="none">
            <a:spAutoFit/>
          </a:bodyPr>
          <a:lstStyle/>
          <a:p>
            <a:pPr algn="ctr">
              <a:lnSpc>
                <a:spcPct val="120000"/>
              </a:lnSpc>
            </a:pPr>
            <a:r>
              <a:rPr lang="tr-TR" sz="2400" b="1" dirty="0"/>
              <a:t>Mesleki </a:t>
            </a:r>
            <a:r>
              <a:rPr lang="tr-TR" sz="2400" b="1" dirty="0" smtClean="0"/>
              <a:t>Eğitim Merkezi Programının Yaygınlaştırılması</a:t>
            </a:r>
            <a:endParaRPr lang="tr-TR" sz="2400" b="1" dirty="0"/>
          </a:p>
        </p:txBody>
      </p:sp>
    </p:spTree>
    <p:extLst>
      <p:ext uri="{BB962C8B-B14F-4D97-AF65-F5344CB8AC3E}">
        <p14:creationId xmlns:p14="http://schemas.microsoft.com/office/powerpoint/2010/main" val="2308363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prstClr val="white"/>
                </a:solidFill>
                <a:latin typeface="Cambria" panose="02040503050406030204" pitchFamily="18" charset="0"/>
              </a:rPr>
              <a:t>MESLEKİ EĞİTİM MERKEZİ PROGRAMI (ÇIRAKLIK EĞİTİMİ)</a:t>
            </a:r>
            <a:endParaRPr lang="tr-TR" sz="2800" b="1" dirty="0">
              <a:solidFill>
                <a:prstClr val="white"/>
              </a:solidFill>
              <a:latin typeface="Cambria" panose="02040503050406030204" pitchFamily="18" charset="0"/>
            </a:endParaRPr>
          </a:p>
        </p:txBody>
      </p:sp>
      <p:sp>
        <p:nvSpPr>
          <p:cNvPr id="3" name="İçerik Yer Tutucusu 2"/>
          <p:cNvSpPr>
            <a:spLocks noGrp="1"/>
          </p:cNvSpPr>
          <p:nvPr>
            <p:ph idx="1"/>
          </p:nvPr>
        </p:nvSpPr>
        <p:spPr>
          <a:xfrm>
            <a:off x="838200" y="1257300"/>
            <a:ext cx="10515600" cy="4919663"/>
          </a:xfrm>
        </p:spPr>
        <p:txBody>
          <a:bodyPr>
            <a:normAutofit fontScale="92500" lnSpcReduction="20000"/>
          </a:bodyPr>
          <a:lstStyle/>
          <a:p>
            <a:pPr marL="0" indent="0">
              <a:buNone/>
            </a:pPr>
            <a:r>
              <a:rPr lang="tr-TR" b="1" dirty="0">
                <a:solidFill>
                  <a:srgbClr val="0070C0"/>
                </a:solidFill>
              </a:rPr>
              <a:t>6</a:t>
            </a:r>
            <a:r>
              <a:rPr lang="tr-TR" b="1" dirty="0" smtClean="0">
                <a:solidFill>
                  <a:srgbClr val="0070C0"/>
                </a:solidFill>
              </a:rPr>
              <a:t>- İŞKUR İşbaşı Eğitim Programına Katılanların Mesleki Eğitim Merkezlerine de Kayıtlarının Yapılarak İki Sistemin Entegre Edilmesi</a:t>
            </a:r>
            <a:endParaRPr lang="tr-TR" dirty="0" smtClean="0">
              <a:solidFill>
                <a:srgbClr val="0070C0"/>
              </a:solidFill>
            </a:endParaRPr>
          </a:p>
          <a:p>
            <a:pPr marL="0" indent="0">
              <a:buNone/>
            </a:pPr>
            <a:endParaRPr lang="tr-TR" dirty="0"/>
          </a:p>
          <a:p>
            <a:pPr marL="0" indent="0">
              <a:buNone/>
            </a:pPr>
            <a:r>
              <a:rPr lang="tr-TR" sz="2600" b="1" dirty="0"/>
              <a:t>İŞKUR tarafından yapılan İşbaşı Eğitim </a:t>
            </a:r>
            <a:r>
              <a:rPr lang="tr-TR" sz="2600" b="1" dirty="0" smtClean="0"/>
              <a:t>Programlarına;</a:t>
            </a:r>
          </a:p>
          <a:p>
            <a:pPr marL="0" indent="0">
              <a:buNone/>
            </a:pPr>
            <a:r>
              <a:rPr lang="tr-TR" sz="2600" b="1" dirty="0" smtClean="0"/>
              <a:t>2019 yılında 402.393,</a:t>
            </a:r>
          </a:p>
          <a:p>
            <a:pPr marL="0" indent="0">
              <a:buNone/>
            </a:pPr>
            <a:r>
              <a:rPr lang="tr-TR" sz="2600" b="1" dirty="0" smtClean="0"/>
              <a:t>2020 yılında ise 335.761 kişi katılmıştır.</a:t>
            </a:r>
          </a:p>
          <a:p>
            <a:pPr marL="0" indent="0">
              <a:buNone/>
            </a:pPr>
            <a:endParaRPr lang="tr-TR" sz="2600" b="1" dirty="0" smtClean="0"/>
          </a:p>
          <a:p>
            <a:pPr marL="0" indent="0" algn="just">
              <a:buNone/>
            </a:pPr>
            <a:r>
              <a:rPr lang="tr-TR" sz="2600" b="1" dirty="0"/>
              <a:t>İşbaşı Eğitim </a:t>
            </a:r>
            <a:r>
              <a:rPr lang="tr-TR" sz="2600" b="1" dirty="0" smtClean="0"/>
              <a:t>Programları, ilgili mesleğe göre 6 ile 9 ay arasında uygulamakta olup bu programlara katılanların program süresince kısa vadeli işkolu sigortaları ve ücretleri İŞKUR tarafından karşılanmaktadır.</a:t>
            </a:r>
            <a:endParaRPr lang="tr-TR" sz="2600" b="1" dirty="0"/>
          </a:p>
          <a:p>
            <a:pPr marL="0" indent="0" algn="just">
              <a:buNone/>
            </a:pPr>
            <a:r>
              <a:rPr lang="tr-TR" sz="2600" b="1" dirty="0" smtClean="0"/>
              <a:t>Söz konusu programlara katılanların; programın başlangıcında veya bitiminde mesleki eğitim merkezlerine de eş zamanlı kayıtlarının yapılarak çırak öğrenci sayısının artırılması hedeflenmektedir. Bu doğrultuda mesleki eğitim merkezi programını tamamlayanlar ustalık belgesi alarak istemeleri halinde kendi işyerlerini de açabileceklerdir. (İŞKUR ile görüşmeler devam etmektedir)</a:t>
            </a:r>
            <a:endParaRPr lang="tr-TR" sz="2600" b="1" dirty="0"/>
          </a:p>
          <a:p>
            <a:pPr marL="0" indent="0">
              <a:buNone/>
            </a:pPr>
            <a:endParaRPr lang="tr-TR" dirty="0"/>
          </a:p>
        </p:txBody>
      </p:sp>
    </p:spTree>
    <p:extLst>
      <p:ext uri="{BB962C8B-B14F-4D97-AF65-F5344CB8AC3E}">
        <p14:creationId xmlns:p14="http://schemas.microsoft.com/office/powerpoint/2010/main" val="39517017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120583" y="947734"/>
            <a:ext cx="12071417" cy="5237017"/>
          </a:xfrm>
        </p:spPr>
        <p:txBody>
          <a:bodyPr>
            <a:noAutofit/>
          </a:bodyPr>
          <a:lstStyle/>
          <a:p>
            <a:pPr marL="0" indent="0" defTabSz="457200">
              <a:lnSpc>
                <a:spcPct val="120000"/>
              </a:lnSpc>
              <a:spcBef>
                <a:spcPts val="600"/>
              </a:spcBef>
              <a:spcAft>
                <a:spcPts val="600"/>
              </a:spcAft>
              <a:buClr>
                <a:srgbClr val="A53010"/>
              </a:buClr>
              <a:buNone/>
            </a:pPr>
            <a:r>
              <a:rPr lang="tr-TR" b="1" dirty="0">
                <a:solidFill>
                  <a:srgbClr val="0070C0"/>
                </a:solidFill>
              </a:rPr>
              <a:t>7</a:t>
            </a:r>
            <a:r>
              <a:rPr lang="tr-TR" b="1" dirty="0" smtClean="0">
                <a:solidFill>
                  <a:srgbClr val="0070C0"/>
                </a:solidFill>
              </a:rPr>
              <a:t>- İl Bazlı Çırak Kaydı Hedefi Belirlenmesi</a:t>
            </a:r>
          </a:p>
          <a:p>
            <a:pPr marL="0" indent="0" defTabSz="457200">
              <a:lnSpc>
                <a:spcPct val="120000"/>
              </a:lnSpc>
              <a:spcBef>
                <a:spcPts val="600"/>
              </a:spcBef>
              <a:spcAft>
                <a:spcPts val="600"/>
              </a:spcAft>
              <a:buClr>
                <a:srgbClr val="A53010"/>
              </a:buClr>
              <a:buNone/>
            </a:pPr>
            <a:endParaRPr lang="tr-TR" altLang="tr-TR" sz="1600" b="1" dirty="0" smtClean="0"/>
          </a:p>
          <a:p>
            <a:pPr defTabSz="457200">
              <a:lnSpc>
                <a:spcPct val="120000"/>
              </a:lnSpc>
              <a:spcBef>
                <a:spcPts val="600"/>
              </a:spcBef>
              <a:spcAft>
                <a:spcPts val="600"/>
              </a:spcAft>
              <a:buClr>
                <a:srgbClr val="A53010"/>
              </a:buClr>
              <a:buFontTx/>
              <a:buChar char="-"/>
            </a:pPr>
            <a:r>
              <a:rPr lang="tr-TR" sz="1600" b="1" dirty="0" smtClean="0"/>
              <a:t>3.321 </a:t>
            </a:r>
            <a:r>
              <a:rPr lang="tr-TR" sz="1600" b="1" dirty="0"/>
              <a:t>kurumda mesleki eğitim merkezi programı </a:t>
            </a:r>
            <a:r>
              <a:rPr lang="tr-TR" sz="1600" b="1" dirty="0" smtClean="0"/>
              <a:t>uygulanmakta olup</a:t>
            </a:r>
            <a:r>
              <a:rPr lang="tr-TR" sz="1600" b="1" dirty="0"/>
              <a:t>, </a:t>
            </a:r>
            <a:r>
              <a:rPr lang="tr-TR" sz="1600" b="1" dirty="0" smtClean="0"/>
              <a:t>05.02.2022 </a:t>
            </a:r>
            <a:r>
              <a:rPr lang="tr-TR" sz="1600" b="1" dirty="0" smtClean="0"/>
              <a:t>tarihine kadar her il tarafından hedefte belirlenen sayı kadar kayıt yapılması halinde öğrenci sayısı </a:t>
            </a:r>
            <a:r>
              <a:rPr lang="tr-TR" sz="1600" b="1" dirty="0" smtClean="0"/>
              <a:t>343.826 </a:t>
            </a:r>
            <a:r>
              <a:rPr lang="tr-TR" sz="1600" b="1" dirty="0" smtClean="0"/>
              <a:t>olacaktır ve hedefe ulaşılacaktır. </a:t>
            </a:r>
            <a:r>
              <a:rPr lang="tr-TR" sz="1600" b="1" dirty="0" smtClean="0">
                <a:hlinkClick r:id="rId3" action="ppaction://hlinkfile"/>
              </a:rPr>
              <a:t>(Ek-6)</a:t>
            </a:r>
            <a:endParaRPr lang="tr-TR" sz="1600" b="1" dirty="0" smtClean="0"/>
          </a:p>
        </p:txBody>
      </p:sp>
      <p:sp>
        <p:nvSpPr>
          <p:cNvPr id="8"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schemeClr val="bg1"/>
                </a:solidFill>
                <a:latin typeface="Cambria" panose="02040503050406030204" pitchFamily="18" charset="0"/>
              </a:rPr>
              <a:t>MESLEKİ EĞİTİM MERKEZİ PROGRAMI (ÇIRAKLIK EĞİTİMİ)</a:t>
            </a:r>
            <a:endParaRPr lang="tr-TR" sz="2800"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1113773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2 Başlık"/>
          <p:cNvSpPr txBox="1">
            <a:spLocks/>
          </p:cNvSpPr>
          <p:nvPr/>
        </p:nvSpPr>
        <p:spPr>
          <a:xfrm>
            <a:off x="3643314" y="3824394"/>
            <a:ext cx="7219958" cy="1841427"/>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endParaRPr lang="tr-TR" sz="3200" b="1" dirty="0">
              <a:solidFill>
                <a:srgbClr val="6C0000"/>
              </a:solidFill>
              <a:latin typeface="Cambria" panose="02040503050406030204" pitchFamily="18" charset="0"/>
              <a:cs typeface="Times New Roman" panose="02020603050405020304" pitchFamily="18" charset="0"/>
            </a:endParaRPr>
          </a:p>
          <a:p>
            <a:pPr algn="ctr"/>
            <a:endParaRPr lang="tr-TR" sz="3200" b="1" dirty="0">
              <a:solidFill>
                <a:srgbClr val="6C0000"/>
              </a:solidFill>
              <a:latin typeface="Cambria" panose="02040503050406030204" pitchFamily="18" charset="0"/>
              <a:cs typeface="Times New Roman" panose="02020603050405020304" pitchFamily="18" charset="0"/>
            </a:endParaRPr>
          </a:p>
          <a:p>
            <a:pPr algn="ctr"/>
            <a:r>
              <a:rPr lang="tr-TR" sz="3200" b="1" dirty="0" smtClean="0">
                <a:solidFill>
                  <a:srgbClr val="6C0000"/>
                </a:solidFill>
                <a:latin typeface="Cambria" panose="02040503050406030204" pitchFamily="18" charset="0"/>
                <a:cs typeface="Times New Roman" panose="02020603050405020304" pitchFamily="18" charset="0"/>
              </a:rPr>
              <a:t>ARZ EDERİM.</a:t>
            </a:r>
            <a:endParaRPr lang="tr-TR" sz="3200" b="1" dirty="0">
              <a:solidFill>
                <a:srgbClr val="6C0000"/>
              </a:solidFill>
              <a:latin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6965730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schemeClr val="bg1"/>
                </a:solidFill>
                <a:latin typeface="Cambria" panose="02040503050406030204" pitchFamily="18" charset="0"/>
              </a:rPr>
              <a:t>MESLEKİ EĞİTİM MERKEZİ PROGRAMI (ÇIRAKLIK EĞİTİMİ)</a:t>
            </a:r>
            <a:endParaRPr lang="tr-TR" sz="2800" b="1" dirty="0">
              <a:solidFill>
                <a:schemeClr val="bg1"/>
              </a:solidFill>
              <a:latin typeface="Cambria" panose="02040503050406030204" pitchFamily="18" charset="0"/>
            </a:endParaRPr>
          </a:p>
        </p:txBody>
      </p:sp>
      <p:sp>
        <p:nvSpPr>
          <p:cNvPr id="5" name="İçerik Yer Tutucusu 2"/>
          <p:cNvSpPr>
            <a:spLocks noGrp="1"/>
          </p:cNvSpPr>
          <p:nvPr>
            <p:ph idx="1"/>
          </p:nvPr>
        </p:nvSpPr>
        <p:spPr>
          <a:xfrm>
            <a:off x="440349" y="1397001"/>
            <a:ext cx="11311301" cy="5054599"/>
          </a:xfrm>
        </p:spPr>
        <p:txBody>
          <a:bodyPr>
            <a:noAutofit/>
          </a:bodyPr>
          <a:lstStyle/>
          <a:p>
            <a:pPr marL="0" indent="0" algn="ctr">
              <a:lnSpc>
                <a:spcPct val="120000"/>
              </a:lnSpc>
              <a:spcBef>
                <a:spcPts val="0"/>
              </a:spcBef>
              <a:buNone/>
            </a:pPr>
            <a:r>
              <a:rPr lang="tr-TR" b="1" dirty="0" smtClean="0">
                <a:solidFill>
                  <a:srgbClr val="0070C0"/>
                </a:solidFill>
              </a:rPr>
              <a:t>SUNUM PLANI</a:t>
            </a:r>
          </a:p>
          <a:p>
            <a:pPr marL="0" indent="0" algn="ctr">
              <a:lnSpc>
                <a:spcPct val="120000"/>
              </a:lnSpc>
              <a:spcBef>
                <a:spcPts val="0"/>
              </a:spcBef>
              <a:buNone/>
            </a:pPr>
            <a:endParaRPr lang="tr-TR" b="1" dirty="0" smtClean="0">
              <a:solidFill>
                <a:srgbClr val="0070C0"/>
              </a:solidFill>
            </a:endParaRPr>
          </a:p>
          <a:p>
            <a:pPr marL="0" indent="0" algn="ctr">
              <a:lnSpc>
                <a:spcPct val="120000"/>
              </a:lnSpc>
              <a:spcBef>
                <a:spcPts val="0"/>
              </a:spcBef>
              <a:buNone/>
            </a:pPr>
            <a:endParaRPr lang="tr-TR" b="1" dirty="0" smtClean="0">
              <a:solidFill>
                <a:srgbClr val="0070C0"/>
              </a:solidFill>
            </a:endParaRPr>
          </a:p>
          <a:p>
            <a:pPr marL="0" indent="0">
              <a:lnSpc>
                <a:spcPct val="120000"/>
              </a:lnSpc>
              <a:spcBef>
                <a:spcPts val="0"/>
              </a:spcBef>
              <a:buNone/>
            </a:pPr>
            <a:r>
              <a:rPr lang="tr-TR" sz="2400" b="1" dirty="0" smtClean="0">
                <a:solidFill>
                  <a:srgbClr val="0070C0"/>
                </a:solidFill>
              </a:rPr>
              <a:t>1- Mevcut Durum</a:t>
            </a:r>
          </a:p>
          <a:p>
            <a:pPr marL="0" indent="0">
              <a:lnSpc>
                <a:spcPct val="120000"/>
              </a:lnSpc>
              <a:spcBef>
                <a:spcPts val="0"/>
              </a:spcBef>
              <a:buNone/>
            </a:pPr>
            <a:endParaRPr lang="tr-TR" sz="2400" b="1" dirty="0" smtClean="0">
              <a:solidFill>
                <a:srgbClr val="0070C0"/>
              </a:solidFill>
            </a:endParaRPr>
          </a:p>
          <a:p>
            <a:pPr marL="0" indent="0">
              <a:lnSpc>
                <a:spcPct val="120000"/>
              </a:lnSpc>
              <a:spcBef>
                <a:spcPts val="0"/>
              </a:spcBef>
              <a:buNone/>
            </a:pPr>
            <a:r>
              <a:rPr lang="tr-TR" sz="2400" b="1" dirty="0" smtClean="0">
                <a:solidFill>
                  <a:srgbClr val="0070C0"/>
                </a:solidFill>
              </a:rPr>
              <a:t>2- Çırak Sayısını Artırmaya Yönelik Yapılacak Çalışmalar</a:t>
            </a:r>
          </a:p>
          <a:p>
            <a:pPr marL="0" indent="0">
              <a:lnSpc>
                <a:spcPct val="120000"/>
              </a:lnSpc>
              <a:spcBef>
                <a:spcPts val="0"/>
              </a:spcBef>
              <a:buNone/>
            </a:pPr>
            <a:endParaRPr lang="tr-TR" sz="2400" b="1" dirty="0">
              <a:solidFill>
                <a:srgbClr val="0070C0"/>
              </a:solidFill>
            </a:endParaRPr>
          </a:p>
          <a:p>
            <a:pPr marL="0" indent="0" algn="ctr">
              <a:lnSpc>
                <a:spcPct val="120000"/>
              </a:lnSpc>
              <a:spcBef>
                <a:spcPts val="0"/>
              </a:spcBef>
              <a:buNone/>
            </a:pPr>
            <a:endParaRPr lang="tr-TR" sz="2400" b="1" dirty="0" smtClean="0">
              <a:solidFill>
                <a:srgbClr val="0070C0"/>
              </a:solidFill>
            </a:endParaRPr>
          </a:p>
          <a:p>
            <a:pPr marL="0" indent="0" algn="ctr">
              <a:lnSpc>
                <a:spcPct val="120000"/>
              </a:lnSpc>
              <a:spcBef>
                <a:spcPts val="0"/>
              </a:spcBef>
              <a:buNone/>
            </a:pPr>
            <a:endParaRPr lang="tr-TR" sz="2400" b="1" dirty="0" smtClean="0"/>
          </a:p>
          <a:p>
            <a:pPr>
              <a:lnSpc>
                <a:spcPct val="120000"/>
              </a:lnSpc>
              <a:spcBef>
                <a:spcPts val="0"/>
              </a:spcBef>
              <a:buFontTx/>
              <a:buChar char="-"/>
            </a:pPr>
            <a:endParaRPr lang="tr-TR" b="1" dirty="0" smtClean="0"/>
          </a:p>
          <a:p>
            <a:pPr>
              <a:lnSpc>
                <a:spcPct val="120000"/>
              </a:lnSpc>
              <a:spcBef>
                <a:spcPts val="0"/>
              </a:spcBef>
              <a:buFontTx/>
              <a:buChar char="-"/>
            </a:pPr>
            <a:endParaRPr lang="tr-TR" b="1" dirty="0" smtClean="0"/>
          </a:p>
          <a:p>
            <a:pPr>
              <a:lnSpc>
                <a:spcPct val="120000"/>
              </a:lnSpc>
              <a:spcBef>
                <a:spcPts val="0"/>
              </a:spcBef>
              <a:buFontTx/>
              <a:buChar char="-"/>
            </a:pPr>
            <a:endParaRPr lang="tr-TR" b="1" dirty="0" smtClean="0"/>
          </a:p>
        </p:txBody>
      </p:sp>
    </p:spTree>
    <p:extLst>
      <p:ext uri="{BB962C8B-B14F-4D97-AF65-F5344CB8AC3E}">
        <p14:creationId xmlns:p14="http://schemas.microsoft.com/office/powerpoint/2010/main" val="37157150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schemeClr val="bg1"/>
                </a:solidFill>
                <a:latin typeface="Cambria" panose="02040503050406030204" pitchFamily="18" charset="0"/>
              </a:rPr>
              <a:t>MESLEKİ EĞİTİM MERKEZİ PROGRAMI (ÇIRAKLIK EĞİTİMİ)</a:t>
            </a:r>
            <a:endParaRPr lang="tr-TR" sz="2800" b="1" dirty="0">
              <a:solidFill>
                <a:schemeClr val="bg1"/>
              </a:solidFill>
              <a:latin typeface="Cambria" panose="02040503050406030204" pitchFamily="18" charset="0"/>
            </a:endParaRPr>
          </a:p>
        </p:txBody>
      </p:sp>
      <p:sp>
        <p:nvSpPr>
          <p:cNvPr id="5" name="İçerik Yer Tutucusu 2"/>
          <p:cNvSpPr>
            <a:spLocks noGrp="1"/>
          </p:cNvSpPr>
          <p:nvPr>
            <p:ph idx="1"/>
          </p:nvPr>
        </p:nvSpPr>
        <p:spPr>
          <a:xfrm>
            <a:off x="440349" y="1397001"/>
            <a:ext cx="11311301" cy="5054599"/>
          </a:xfrm>
        </p:spPr>
        <p:txBody>
          <a:bodyPr>
            <a:noAutofit/>
          </a:bodyPr>
          <a:lstStyle/>
          <a:p>
            <a:pPr marL="0" indent="0" algn="ctr">
              <a:lnSpc>
                <a:spcPct val="120000"/>
              </a:lnSpc>
              <a:spcBef>
                <a:spcPts val="0"/>
              </a:spcBef>
              <a:buNone/>
            </a:pPr>
            <a:r>
              <a:rPr lang="tr-TR" b="1" dirty="0" smtClean="0">
                <a:solidFill>
                  <a:srgbClr val="0070C0"/>
                </a:solidFill>
              </a:rPr>
              <a:t>MEVCUT DURUM</a:t>
            </a:r>
          </a:p>
          <a:p>
            <a:pPr marL="0" indent="0">
              <a:lnSpc>
                <a:spcPct val="120000"/>
              </a:lnSpc>
              <a:spcBef>
                <a:spcPts val="0"/>
              </a:spcBef>
              <a:buNone/>
            </a:pPr>
            <a:r>
              <a:rPr lang="tr-TR" b="1" dirty="0" smtClean="0"/>
              <a:t>Mesleki eğitim merkezlerinde 34 alan 184 dalda, bağımsız 353 </a:t>
            </a:r>
            <a:r>
              <a:rPr lang="tr-TR" b="1" dirty="0"/>
              <a:t>mesleki eğitim merkezinde ve </a:t>
            </a:r>
            <a:r>
              <a:rPr lang="tr-TR" b="1" dirty="0" smtClean="0"/>
              <a:t>mesleki </a:t>
            </a:r>
            <a:r>
              <a:rPr lang="tr-TR" b="1" dirty="0"/>
              <a:t>ve teknik Anadolu lisesinde </a:t>
            </a:r>
            <a:r>
              <a:rPr lang="tr-TR" b="1" dirty="0" smtClean="0"/>
              <a:t>2968 olmak üzere toplamda 3321 kurumda 260,212 </a:t>
            </a:r>
            <a:r>
              <a:rPr lang="tr-TR" b="1" dirty="0"/>
              <a:t>öğrenci </a:t>
            </a:r>
            <a:r>
              <a:rPr lang="tr-TR" b="1" dirty="0" smtClean="0"/>
              <a:t>ile eğitim </a:t>
            </a:r>
            <a:r>
              <a:rPr lang="tr-TR" b="1" dirty="0"/>
              <a:t>öğretim </a:t>
            </a:r>
            <a:r>
              <a:rPr lang="tr-TR" b="1" dirty="0" smtClean="0"/>
              <a:t>devam etmektedir.</a:t>
            </a:r>
            <a:endParaRPr lang="tr-TR" b="1" dirty="0"/>
          </a:p>
          <a:p>
            <a:pPr marL="0" indent="0">
              <a:lnSpc>
                <a:spcPct val="120000"/>
              </a:lnSpc>
              <a:spcBef>
                <a:spcPts val="0"/>
              </a:spcBef>
              <a:buNone/>
            </a:pPr>
            <a:endParaRPr lang="tr-TR" b="1" dirty="0"/>
          </a:p>
          <a:p>
            <a:pPr marL="0" indent="0">
              <a:lnSpc>
                <a:spcPct val="120000"/>
              </a:lnSpc>
              <a:spcBef>
                <a:spcPts val="0"/>
              </a:spcBef>
              <a:buNone/>
            </a:pPr>
            <a:endParaRPr lang="tr-TR" b="1" dirty="0" smtClean="0"/>
          </a:p>
          <a:p>
            <a:pPr>
              <a:lnSpc>
                <a:spcPct val="120000"/>
              </a:lnSpc>
              <a:spcBef>
                <a:spcPts val="0"/>
              </a:spcBef>
              <a:buFontTx/>
              <a:buChar char="-"/>
            </a:pPr>
            <a:r>
              <a:rPr lang="tr-TR" sz="2400" b="1" dirty="0" smtClean="0"/>
              <a:t>İl Bazlı Çırak Öğrenci Sayısı </a:t>
            </a:r>
            <a:r>
              <a:rPr lang="tr-TR" sz="2400" b="1" dirty="0" smtClean="0">
                <a:hlinkClick r:id="rId2" action="ppaction://hlinkfile"/>
              </a:rPr>
              <a:t>(Ek-1)</a:t>
            </a:r>
            <a:endParaRPr lang="tr-TR" sz="2400" b="1" dirty="0" smtClean="0"/>
          </a:p>
          <a:p>
            <a:pPr marL="0" indent="0">
              <a:lnSpc>
                <a:spcPct val="120000"/>
              </a:lnSpc>
              <a:spcBef>
                <a:spcPts val="0"/>
              </a:spcBef>
              <a:buNone/>
            </a:pPr>
            <a:endParaRPr lang="tr-TR" sz="2400" b="1" dirty="0" smtClean="0"/>
          </a:p>
          <a:p>
            <a:pPr>
              <a:lnSpc>
                <a:spcPct val="120000"/>
              </a:lnSpc>
              <a:spcBef>
                <a:spcPts val="0"/>
              </a:spcBef>
              <a:buFontTx/>
              <a:buChar char="-"/>
            </a:pPr>
            <a:endParaRPr lang="tr-TR" b="1" dirty="0" smtClean="0"/>
          </a:p>
          <a:p>
            <a:pPr>
              <a:lnSpc>
                <a:spcPct val="120000"/>
              </a:lnSpc>
              <a:spcBef>
                <a:spcPts val="0"/>
              </a:spcBef>
              <a:buFontTx/>
              <a:buChar char="-"/>
            </a:pPr>
            <a:endParaRPr lang="tr-TR" b="1" dirty="0" smtClean="0"/>
          </a:p>
          <a:p>
            <a:pPr>
              <a:lnSpc>
                <a:spcPct val="120000"/>
              </a:lnSpc>
              <a:spcBef>
                <a:spcPts val="0"/>
              </a:spcBef>
              <a:buFontTx/>
              <a:buChar char="-"/>
            </a:pPr>
            <a:endParaRPr lang="tr-TR" b="1" dirty="0" smtClean="0"/>
          </a:p>
        </p:txBody>
      </p:sp>
    </p:spTree>
    <p:extLst>
      <p:ext uri="{BB962C8B-B14F-4D97-AF65-F5344CB8AC3E}">
        <p14:creationId xmlns:p14="http://schemas.microsoft.com/office/powerpoint/2010/main" val="3677208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schemeClr val="bg1"/>
                </a:solidFill>
                <a:latin typeface="Cambria" panose="02040503050406030204" pitchFamily="18" charset="0"/>
              </a:rPr>
              <a:t>MESLEKİ EĞİTİM MERKEZİ PROGRAMI (ÇIRAKLIK EĞİTİMİ)</a:t>
            </a:r>
            <a:endParaRPr lang="tr-TR" sz="2800" b="1" dirty="0">
              <a:solidFill>
                <a:schemeClr val="bg1"/>
              </a:solidFill>
              <a:latin typeface="Cambria" panose="02040503050406030204" pitchFamily="18" charset="0"/>
            </a:endParaRPr>
          </a:p>
        </p:txBody>
      </p:sp>
      <p:sp>
        <p:nvSpPr>
          <p:cNvPr id="5" name="İçerik Yer Tutucusu 2"/>
          <p:cNvSpPr>
            <a:spLocks noGrp="1"/>
          </p:cNvSpPr>
          <p:nvPr>
            <p:ph idx="1"/>
          </p:nvPr>
        </p:nvSpPr>
        <p:spPr>
          <a:xfrm>
            <a:off x="440349" y="947735"/>
            <a:ext cx="11311301" cy="5427666"/>
          </a:xfrm>
        </p:spPr>
        <p:txBody>
          <a:bodyPr>
            <a:noAutofit/>
          </a:bodyPr>
          <a:lstStyle/>
          <a:p>
            <a:pPr marL="0" indent="0" algn="ctr">
              <a:lnSpc>
                <a:spcPct val="150000"/>
              </a:lnSpc>
              <a:buNone/>
            </a:pPr>
            <a:r>
              <a:rPr lang="tr-TR" b="1" dirty="0" smtClean="0">
                <a:solidFill>
                  <a:srgbClr val="0070C0"/>
                </a:solidFill>
              </a:rPr>
              <a:t>ÇIRAK SAYISINI ARTIRMAYA YÖNELİK YAPILACAK ÇALIŞMALAR</a:t>
            </a:r>
          </a:p>
          <a:p>
            <a:pPr marL="0" indent="0">
              <a:lnSpc>
                <a:spcPct val="150000"/>
              </a:lnSpc>
              <a:buNone/>
            </a:pPr>
            <a:r>
              <a:rPr lang="tr-TR" sz="1400" b="1" dirty="0"/>
              <a:t>1</a:t>
            </a:r>
            <a:r>
              <a:rPr lang="tr-TR" sz="1400" b="1" dirty="0" smtClean="0"/>
              <a:t>- Açık Lise ve Mesleki Açık Öğretim Lisesinde Kayıtlı Olan Öğrencilerin Mesleki Eğitim Merkezlerine Yönlendirilmesi</a:t>
            </a:r>
            <a:r>
              <a:rPr lang="tr-TR" sz="1400" b="1" dirty="0"/>
              <a:t> </a:t>
            </a:r>
            <a:r>
              <a:rPr lang="tr-TR" sz="1400" b="1" dirty="0" smtClean="0"/>
              <a:t>(Devam ediyor)</a:t>
            </a:r>
          </a:p>
          <a:p>
            <a:pPr marL="0" indent="0">
              <a:lnSpc>
                <a:spcPct val="150000"/>
              </a:lnSpc>
              <a:buNone/>
            </a:pPr>
            <a:r>
              <a:rPr lang="tr-TR" sz="1400" b="1" dirty="0"/>
              <a:t>2</a:t>
            </a:r>
            <a:r>
              <a:rPr lang="tr-TR" sz="1400" b="1" dirty="0" smtClean="0"/>
              <a:t>- Mesleki ve Teknik Ortaöğretim Kurumlarında Değişik Nedenler İle Örgün Eğitim Dışına Çıkmış Ve Okuma Hakkını Kullanmış Öğrencilerin Belirlenerek Mesleki Eğitim Merkezlerine Yönlendirilmesi</a:t>
            </a:r>
            <a:r>
              <a:rPr lang="tr-TR" sz="1400" b="1" dirty="0"/>
              <a:t> (Devam ediyor</a:t>
            </a:r>
            <a:r>
              <a:rPr lang="tr-TR" sz="1400" b="1" dirty="0" smtClean="0"/>
              <a:t>)</a:t>
            </a:r>
          </a:p>
          <a:p>
            <a:pPr marL="0" indent="0">
              <a:lnSpc>
                <a:spcPct val="150000"/>
              </a:lnSpc>
              <a:buNone/>
            </a:pPr>
            <a:r>
              <a:rPr lang="tr-TR" sz="1400" b="1" dirty="0"/>
              <a:t>3- Ortaöğretim Kurumlarında Değişik Nedenler İle Örgün Eğitim Dışına Çıkmış Ve Okuma Hakkını Kullanmış Öğrencilerin Belirlenerek Mesleki Eğitim Merkezlerine </a:t>
            </a:r>
            <a:r>
              <a:rPr lang="tr-TR" sz="1400" b="1" dirty="0" smtClean="0"/>
              <a:t>Yönlendirilmesi,</a:t>
            </a:r>
          </a:p>
          <a:p>
            <a:pPr marL="0" indent="0">
              <a:lnSpc>
                <a:spcPct val="150000"/>
              </a:lnSpc>
              <a:buNone/>
            </a:pPr>
            <a:r>
              <a:rPr lang="tr-TR" sz="1400" b="1" dirty="0" smtClean="0"/>
              <a:t>4- Adalet Bakanlığı İş Yurtları Kurumu Başkanlığı ile görüşmeler yapılarak 1 Haziran 2022 tarihinde cezaevlerine dönüş yapacak olan 60 </a:t>
            </a:r>
            <a:r>
              <a:rPr lang="tr-TR" sz="1400" b="1" dirty="0"/>
              <a:t>bin hükümlünün cezaevlerinde açılan mesleki eğitim merkezlerine </a:t>
            </a:r>
            <a:r>
              <a:rPr lang="tr-TR" sz="1400" b="1" dirty="0" smtClean="0"/>
              <a:t>kayıtlarının yapılması,</a:t>
            </a:r>
          </a:p>
          <a:p>
            <a:pPr marL="0" indent="0">
              <a:lnSpc>
                <a:spcPct val="150000"/>
              </a:lnSpc>
              <a:buNone/>
            </a:pPr>
            <a:r>
              <a:rPr lang="tr-TR" sz="1400" b="1" dirty="0" smtClean="0"/>
              <a:t>5- </a:t>
            </a:r>
            <a:r>
              <a:rPr lang="tr-TR" sz="1400" b="1" dirty="0"/>
              <a:t>Açık Lise ve Mesleki Açık Öğretim Lisesinde Kayıtlı Olan </a:t>
            </a:r>
            <a:r>
              <a:rPr lang="tr-TR" sz="1400" b="1" dirty="0" smtClean="0"/>
              <a:t>Öğrencilere mesleki eğitim merkezleri hakkında SMS gönderilmesi,</a:t>
            </a:r>
          </a:p>
          <a:p>
            <a:pPr marL="0" indent="0">
              <a:lnSpc>
                <a:spcPct val="150000"/>
              </a:lnSpc>
              <a:buNone/>
            </a:pPr>
            <a:r>
              <a:rPr lang="tr-TR" sz="1400" b="1" dirty="0" smtClean="0"/>
              <a:t>6- </a:t>
            </a:r>
            <a:r>
              <a:rPr lang="tr-TR" sz="1400" b="1" dirty="0"/>
              <a:t>İŞKUR İş Başı Eğitim Programına Katılanların Mesleki Eğitim </a:t>
            </a:r>
            <a:r>
              <a:rPr lang="tr-TR" sz="1400" b="1" dirty="0" err="1"/>
              <a:t>Merkezlerinede</a:t>
            </a:r>
            <a:r>
              <a:rPr lang="tr-TR" sz="1400" b="1" dirty="0"/>
              <a:t> Kayıtlarının Yapılarak İki Sistemin Entegre Yapılması (Devam ediyor)</a:t>
            </a:r>
          </a:p>
          <a:p>
            <a:pPr marL="0" indent="0">
              <a:lnSpc>
                <a:spcPct val="150000"/>
              </a:lnSpc>
              <a:buNone/>
            </a:pPr>
            <a:r>
              <a:rPr lang="tr-TR" sz="1400" b="1" dirty="0" smtClean="0"/>
              <a:t>7- İl Bazlı Çırak Kaydı Hedefi Belirlenmesi,</a:t>
            </a:r>
          </a:p>
          <a:p>
            <a:pPr marL="0" lvl="0" indent="0">
              <a:lnSpc>
                <a:spcPct val="150000"/>
              </a:lnSpc>
              <a:buNone/>
            </a:pPr>
            <a:endParaRPr lang="tr-TR" sz="1400" b="1" dirty="0" smtClean="0"/>
          </a:p>
          <a:p>
            <a:pPr marL="0" lvl="0" indent="0">
              <a:lnSpc>
                <a:spcPct val="150000"/>
              </a:lnSpc>
              <a:buNone/>
            </a:pPr>
            <a:endParaRPr lang="tr-TR" dirty="0"/>
          </a:p>
          <a:p>
            <a:pPr marL="0" indent="0">
              <a:lnSpc>
                <a:spcPct val="150000"/>
              </a:lnSpc>
              <a:buNone/>
            </a:pPr>
            <a:endParaRPr lang="tr-TR" b="1" dirty="0" smtClean="0"/>
          </a:p>
        </p:txBody>
      </p:sp>
    </p:spTree>
    <p:extLst>
      <p:ext uri="{BB962C8B-B14F-4D97-AF65-F5344CB8AC3E}">
        <p14:creationId xmlns:p14="http://schemas.microsoft.com/office/powerpoint/2010/main" val="9343593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İçerik Yer Tutucusu 2"/>
          <p:cNvSpPr>
            <a:spLocks noGrp="1"/>
          </p:cNvSpPr>
          <p:nvPr>
            <p:ph idx="1"/>
          </p:nvPr>
        </p:nvSpPr>
        <p:spPr>
          <a:xfrm>
            <a:off x="420624" y="1095469"/>
            <a:ext cx="11311301" cy="5424203"/>
          </a:xfrm>
        </p:spPr>
        <p:txBody>
          <a:bodyPr>
            <a:noAutofit/>
          </a:bodyPr>
          <a:lstStyle/>
          <a:p>
            <a:pPr marL="0" indent="0" algn="ctr">
              <a:lnSpc>
                <a:spcPct val="120000"/>
              </a:lnSpc>
              <a:spcBef>
                <a:spcPts val="1200"/>
              </a:spcBef>
              <a:spcAft>
                <a:spcPts val="1200"/>
              </a:spcAft>
              <a:buNone/>
            </a:pPr>
            <a:r>
              <a:rPr lang="tr-TR" b="1" dirty="0">
                <a:solidFill>
                  <a:srgbClr val="0070C0"/>
                </a:solidFill>
              </a:rPr>
              <a:t>1</a:t>
            </a:r>
            <a:r>
              <a:rPr lang="tr-TR" b="1" dirty="0" smtClean="0">
                <a:solidFill>
                  <a:srgbClr val="0070C0"/>
                </a:solidFill>
              </a:rPr>
              <a:t>- Açık Lise Ve Mesleki Açık Öğretim Lisesinde Kayıtlı Olan Öğrencilerin Mesleki Eğitim Merkezlerine Yönlendirilmesi</a:t>
            </a:r>
          </a:p>
          <a:p>
            <a:pPr marL="0" indent="0">
              <a:lnSpc>
                <a:spcPct val="120000"/>
              </a:lnSpc>
              <a:spcBef>
                <a:spcPts val="1200"/>
              </a:spcBef>
              <a:spcAft>
                <a:spcPts val="1200"/>
              </a:spcAft>
              <a:buNone/>
            </a:pPr>
            <a:r>
              <a:rPr lang="tr-TR" sz="1800" b="1" dirty="0" smtClean="0"/>
              <a:t>Açık lise ve mesleki açık öğretim lisesinde tabloda yer alan özellikle donuk öğrenciler öncelikli olmak üzere mesleki eğitim merkezlerine yönlendirmede hedef kitle olarak belirlenmiş olup il milli eğitim müdürlükleri koordinesinde söz konusu öğrencilerin kayıtlı oldukları halk eğitim merkezleri ve mesleki ve teknik Anadolu lisesi müdürlükleri tarafından öğrencilere ulaşılarak mesleki eğitim merkezine yönlendirmelerinin sağlanması.</a:t>
            </a:r>
          </a:p>
          <a:p>
            <a:pPr marL="0" indent="0">
              <a:lnSpc>
                <a:spcPct val="120000"/>
              </a:lnSpc>
              <a:spcBef>
                <a:spcPts val="1200"/>
              </a:spcBef>
              <a:spcAft>
                <a:spcPts val="1200"/>
              </a:spcAft>
              <a:buNone/>
            </a:pPr>
            <a:endParaRPr lang="tr-TR" b="1" dirty="0"/>
          </a:p>
          <a:p>
            <a:pPr marL="0" indent="0" algn="ctr">
              <a:lnSpc>
                <a:spcPct val="120000"/>
              </a:lnSpc>
              <a:spcBef>
                <a:spcPts val="1200"/>
              </a:spcBef>
              <a:spcAft>
                <a:spcPts val="1200"/>
              </a:spcAft>
              <a:buNone/>
            </a:pPr>
            <a:endParaRPr lang="tr-TR" b="1" dirty="0"/>
          </a:p>
          <a:p>
            <a:pPr marL="0" indent="0" algn="ctr">
              <a:lnSpc>
                <a:spcPct val="120000"/>
              </a:lnSpc>
              <a:spcBef>
                <a:spcPts val="1200"/>
              </a:spcBef>
              <a:spcAft>
                <a:spcPts val="1200"/>
              </a:spcAft>
              <a:buNone/>
            </a:pPr>
            <a:endParaRPr lang="tr-TR" b="1" u="sng" dirty="0"/>
          </a:p>
        </p:txBody>
      </p:sp>
      <p:sp>
        <p:nvSpPr>
          <p:cNvPr id="6"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schemeClr val="bg1"/>
                </a:solidFill>
                <a:latin typeface="Cambria" panose="02040503050406030204" pitchFamily="18" charset="0"/>
              </a:rPr>
              <a:t>MESLEKİ EĞİTİM MERKEZİ PROGRAMI (ÇIRAKLIK EĞİTİMİ)</a:t>
            </a:r>
            <a:endParaRPr lang="tr-TR" sz="2800" b="1" dirty="0">
              <a:solidFill>
                <a:schemeClr val="bg1"/>
              </a:solidFill>
              <a:latin typeface="Cambria" panose="02040503050406030204" pitchFamily="18" charset="0"/>
            </a:endParaRPr>
          </a:p>
        </p:txBody>
      </p:sp>
      <p:graphicFrame>
        <p:nvGraphicFramePr>
          <p:cNvPr id="3" name="Tablo 2"/>
          <p:cNvGraphicFramePr>
            <a:graphicFrameLocks noGrp="1"/>
          </p:cNvGraphicFramePr>
          <p:nvPr>
            <p:extLst>
              <p:ext uri="{D42A27DB-BD31-4B8C-83A1-F6EECF244321}">
                <p14:modId xmlns:p14="http://schemas.microsoft.com/office/powerpoint/2010/main" val="923633325"/>
              </p:ext>
            </p:extLst>
          </p:nvPr>
        </p:nvGraphicFramePr>
        <p:xfrm>
          <a:off x="1201782" y="4024839"/>
          <a:ext cx="9653542" cy="2223560"/>
        </p:xfrm>
        <a:graphic>
          <a:graphicData uri="http://schemas.openxmlformats.org/drawingml/2006/table">
            <a:tbl>
              <a:tblPr firstRow="1" bandRow="1">
                <a:tableStyleId>{5C22544A-7EE6-4342-B048-85BDC9FD1C3A}</a:tableStyleId>
              </a:tblPr>
              <a:tblGrid>
                <a:gridCol w="3235810"/>
                <a:gridCol w="3208866"/>
                <a:gridCol w="3208866"/>
              </a:tblGrid>
              <a:tr h="555890">
                <a:tc>
                  <a:txBody>
                    <a:bodyPr/>
                    <a:lstStyle/>
                    <a:p>
                      <a:pPr algn="l" fontAlgn="b"/>
                      <a:r>
                        <a:rPr lang="tr-TR" sz="1600" b="1" i="0" u="none" strike="noStrike" dirty="0" smtClean="0">
                          <a:solidFill>
                            <a:srgbClr val="000000"/>
                          </a:solidFill>
                          <a:effectLst/>
                          <a:latin typeface="Calibri"/>
                        </a:rPr>
                        <a:t>OKUL</a:t>
                      </a:r>
                      <a:r>
                        <a:rPr lang="tr-TR" sz="1600" b="1" i="0" u="none" strike="noStrike" baseline="0" dirty="0" smtClean="0">
                          <a:solidFill>
                            <a:srgbClr val="000000"/>
                          </a:solidFill>
                          <a:effectLst/>
                          <a:latin typeface="Calibri"/>
                        </a:rPr>
                        <a:t> TÜRÜ</a:t>
                      </a:r>
                      <a:endParaRPr lang="tr-TR" sz="1600" b="1" i="0" u="none" strike="noStrike" dirty="0">
                        <a:solidFill>
                          <a:srgbClr val="000000"/>
                        </a:solidFill>
                        <a:effectLst/>
                        <a:latin typeface="Calibri"/>
                      </a:endParaRPr>
                    </a:p>
                  </a:txBody>
                  <a:tcPr marL="9525" marR="9525" marT="9525" marB="0" anchor="ctr"/>
                </a:tc>
                <a:tc>
                  <a:txBody>
                    <a:bodyPr/>
                    <a:lstStyle/>
                    <a:p>
                      <a:pPr algn="ctr" fontAlgn="b"/>
                      <a:r>
                        <a:rPr lang="tr-TR" sz="1600" b="1" i="0" u="none" strike="noStrike" dirty="0">
                          <a:solidFill>
                            <a:srgbClr val="000000"/>
                          </a:solidFill>
                          <a:effectLst/>
                          <a:latin typeface="Calibri"/>
                        </a:rPr>
                        <a:t>AKTİF</a:t>
                      </a:r>
                    </a:p>
                  </a:txBody>
                  <a:tcPr marL="9525" marR="9525" marT="9525" marB="0" anchor="ctr"/>
                </a:tc>
                <a:tc>
                  <a:txBody>
                    <a:bodyPr/>
                    <a:lstStyle/>
                    <a:p>
                      <a:pPr algn="ctr" fontAlgn="b"/>
                      <a:r>
                        <a:rPr lang="tr-TR" sz="1600" b="1" i="0" u="none" strike="noStrike" dirty="0">
                          <a:solidFill>
                            <a:srgbClr val="000000"/>
                          </a:solidFill>
                          <a:effectLst/>
                          <a:latin typeface="Calibri"/>
                        </a:rPr>
                        <a:t>DONUK</a:t>
                      </a:r>
                    </a:p>
                  </a:txBody>
                  <a:tcPr marL="9525" marR="9525" marT="9525" marB="0" anchor="ctr"/>
                </a:tc>
              </a:tr>
              <a:tr h="555890">
                <a:tc>
                  <a:txBody>
                    <a:bodyPr/>
                    <a:lstStyle/>
                    <a:p>
                      <a:pPr algn="l" fontAlgn="b"/>
                      <a:r>
                        <a:rPr lang="tr-TR" sz="1600" b="0" i="0" u="none" strike="noStrike" dirty="0">
                          <a:solidFill>
                            <a:srgbClr val="000000"/>
                          </a:solidFill>
                          <a:effectLst/>
                          <a:latin typeface="Calibri"/>
                        </a:rPr>
                        <a:t>AÇIK ÖĞRETİM </a:t>
                      </a:r>
                      <a:r>
                        <a:rPr lang="tr-TR" sz="1600" b="0" i="0" u="none" strike="noStrike" dirty="0" smtClean="0">
                          <a:solidFill>
                            <a:srgbClr val="000000"/>
                          </a:solidFill>
                          <a:effectLst/>
                          <a:latin typeface="Calibri"/>
                        </a:rPr>
                        <a:t>LİSESİ</a:t>
                      </a:r>
                      <a:endParaRPr lang="tr-TR" sz="1600" b="0" i="0" u="none" strike="noStrike" dirty="0">
                        <a:solidFill>
                          <a:srgbClr val="000000"/>
                        </a:solidFill>
                        <a:effectLst/>
                        <a:latin typeface="Calibri"/>
                      </a:endParaRPr>
                    </a:p>
                  </a:txBody>
                  <a:tcPr marL="9525" marR="9525" marT="9525" marB="0" anchor="ctr"/>
                </a:tc>
                <a:tc>
                  <a:txBody>
                    <a:bodyPr/>
                    <a:lstStyle/>
                    <a:p>
                      <a:pPr algn="ctr" fontAlgn="b"/>
                      <a:r>
                        <a:rPr lang="tr-TR" sz="1600" b="0" i="0" u="none" strike="noStrike" dirty="0" smtClean="0">
                          <a:solidFill>
                            <a:srgbClr val="000000"/>
                          </a:solidFill>
                          <a:effectLst/>
                          <a:latin typeface="Calibri"/>
                        </a:rPr>
                        <a:t>924.764</a:t>
                      </a:r>
                      <a:endParaRPr lang="tr-TR" sz="1600" b="0" i="0" u="none" strike="noStrike" dirty="0">
                        <a:solidFill>
                          <a:srgbClr val="000000"/>
                        </a:solidFill>
                        <a:effectLst/>
                        <a:latin typeface="Calibri"/>
                      </a:endParaRPr>
                    </a:p>
                  </a:txBody>
                  <a:tcPr marL="9525" marR="9525" marT="9525" marB="0" anchor="ctr"/>
                </a:tc>
                <a:tc>
                  <a:txBody>
                    <a:bodyPr/>
                    <a:lstStyle/>
                    <a:p>
                      <a:pPr algn="ctr" fontAlgn="b"/>
                      <a:r>
                        <a:rPr lang="tr-TR" sz="1600" b="0" i="0" u="none" strike="noStrike" dirty="0" smtClean="0">
                          <a:solidFill>
                            <a:srgbClr val="000000"/>
                          </a:solidFill>
                          <a:effectLst/>
                          <a:latin typeface="Calibri"/>
                        </a:rPr>
                        <a:t>1.959.354</a:t>
                      </a:r>
                      <a:endParaRPr lang="tr-TR" sz="1600" b="0" i="0" u="none" strike="noStrike" dirty="0">
                        <a:solidFill>
                          <a:srgbClr val="000000"/>
                        </a:solidFill>
                        <a:effectLst/>
                        <a:latin typeface="Calibri"/>
                      </a:endParaRPr>
                    </a:p>
                  </a:txBody>
                  <a:tcPr marL="9525" marR="9525" marT="9525" marB="0" anchor="ctr"/>
                </a:tc>
              </a:tr>
              <a:tr h="555890">
                <a:tc>
                  <a:txBody>
                    <a:bodyPr/>
                    <a:lstStyle/>
                    <a:p>
                      <a:pPr algn="l" fontAlgn="b"/>
                      <a:r>
                        <a:rPr lang="tr-TR" sz="1600" b="0" i="0" u="none" strike="noStrike" dirty="0">
                          <a:solidFill>
                            <a:srgbClr val="000000"/>
                          </a:solidFill>
                          <a:effectLst/>
                          <a:latin typeface="Calibri"/>
                        </a:rPr>
                        <a:t>MESLEKİ AÇIK ÖĞRETİM </a:t>
                      </a:r>
                      <a:r>
                        <a:rPr lang="tr-TR" sz="1600" b="0" i="0" u="none" strike="noStrike" dirty="0" smtClean="0">
                          <a:solidFill>
                            <a:srgbClr val="000000"/>
                          </a:solidFill>
                          <a:effectLst/>
                          <a:latin typeface="Calibri"/>
                        </a:rPr>
                        <a:t>LİSESİ</a:t>
                      </a:r>
                      <a:endParaRPr lang="tr-TR" sz="1600" b="0" i="0" u="none" strike="noStrike" dirty="0">
                        <a:solidFill>
                          <a:srgbClr val="000000"/>
                        </a:solidFill>
                        <a:effectLst/>
                        <a:latin typeface="Calibri"/>
                      </a:endParaRPr>
                    </a:p>
                  </a:txBody>
                  <a:tcPr marL="9525" marR="9525" marT="9525" marB="0" anchor="ctr"/>
                </a:tc>
                <a:tc>
                  <a:txBody>
                    <a:bodyPr/>
                    <a:lstStyle/>
                    <a:p>
                      <a:pPr algn="ctr" fontAlgn="b"/>
                      <a:r>
                        <a:rPr lang="tr-TR" sz="1600" b="0" i="0" u="none" strike="noStrike" dirty="0" smtClean="0">
                          <a:solidFill>
                            <a:srgbClr val="000000"/>
                          </a:solidFill>
                          <a:effectLst/>
                          <a:latin typeface="Calibri"/>
                        </a:rPr>
                        <a:t>74.498</a:t>
                      </a:r>
                      <a:endParaRPr lang="tr-TR" sz="1600" b="0" i="0" u="none" strike="noStrike" dirty="0">
                        <a:solidFill>
                          <a:srgbClr val="000000"/>
                        </a:solidFill>
                        <a:effectLst/>
                        <a:latin typeface="Calibri"/>
                      </a:endParaRPr>
                    </a:p>
                  </a:txBody>
                  <a:tcPr marL="9525" marR="9525" marT="9525" marB="0" anchor="ctr"/>
                </a:tc>
                <a:tc>
                  <a:txBody>
                    <a:bodyPr/>
                    <a:lstStyle/>
                    <a:p>
                      <a:pPr algn="ctr" fontAlgn="b"/>
                      <a:r>
                        <a:rPr lang="tr-TR" sz="1600" b="0" i="0" u="none" strike="noStrike" dirty="0" smtClean="0">
                          <a:solidFill>
                            <a:srgbClr val="000000"/>
                          </a:solidFill>
                          <a:effectLst/>
                          <a:latin typeface="Calibri"/>
                        </a:rPr>
                        <a:t>310.075</a:t>
                      </a:r>
                      <a:endParaRPr lang="tr-TR" sz="1600" b="0" i="0" u="none" strike="noStrike" dirty="0">
                        <a:solidFill>
                          <a:srgbClr val="000000"/>
                        </a:solidFill>
                        <a:effectLst/>
                        <a:latin typeface="Calibri"/>
                      </a:endParaRPr>
                    </a:p>
                  </a:txBody>
                  <a:tcPr marL="9525" marR="9525" marT="9525" marB="0" anchor="ctr"/>
                </a:tc>
              </a:tr>
              <a:tr h="555890">
                <a:tc>
                  <a:txBody>
                    <a:bodyPr/>
                    <a:lstStyle/>
                    <a:p>
                      <a:pPr algn="l" fontAlgn="b"/>
                      <a:r>
                        <a:rPr lang="tr-TR" sz="1600" b="0" i="0" u="none" strike="noStrike" dirty="0">
                          <a:solidFill>
                            <a:srgbClr val="000000"/>
                          </a:solidFill>
                          <a:effectLst/>
                          <a:latin typeface="Calibri"/>
                        </a:rPr>
                        <a:t>TOPLAM</a:t>
                      </a:r>
                    </a:p>
                  </a:txBody>
                  <a:tcPr marL="9525" marR="9525" marT="9525" marB="0" anchor="ctr"/>
                </a:tc>
                <a:tc>
                  <a:txBody>
                    <a:bodyPr/>
                    <a:lstStyle/>
                    <a:p>
                      <a:pPr algn="ctr" fontAlgn="b"/>
                      <a:r>
                        <a:rPr lang="tr-TR" sz="1600" b="0" i="0" u="none" strike="noStrike" dirty="0" smtClean="0">
                          <a:solidFill>
                            <a:srgbClr val="000000"/>
                          </a:solidFill>
                          <a:effectLst/>
                          <a:latin typeface="Calibri"/>
                        </a:rPr>
                        <a:t>999.262</a:t>
                      </a:r>
                      <a:endParaRPr lang="tr-TR" sz="1600" b="0" i="0" u="none" strike="noStrike" dirty="0">
                        <a:solidFill>
                          <a:srgbClr val="000000"/>
                        </a:solidFill>
                        <a:effectLst/>
                        <a:latin typeface="Calibri"/>
                      </a:endParaRPr>
                    </a:p>
                  </a:txBody>
                  <a:tcPr marL="9525" marR="9525" marT="9525" marB="0" anchor="ctr"/>
                </a:tc>
                <a:tc>
                  <a:txBody>
                    <a:bodyPr/>
                    <a:lstStyle/>
                    <a:p>
                      <a:pPr algn="ctr" fontAlgn="b"/>
                      <a:r>
                        <a:rPr lang="tr-TR" sz="1600" b="0" i="0" u="none" strike="noStrike" dirty="0" smtClean="0">
                          <a:solidFill>
                            <a:srgbClr val="000000"/>
                          </a:solidFill>
                          <a:effectLst/>
                          <a:latin typeface="Calibri"/>
                        </a:rPr>
                        <a:t>2.269.429</a:t>
                      </a:r>
                      <a:endParaRPr lang="tr-TR" sz="1600" b="0" i="0" u="none" strike="noStrike" dirty="0">
                        <a:solidFill>
                          <a:srgbClr val="000000"/>
                        </a:solidFill>
                        <a:effectLst/>
                        <a:latin typeface="Calibri"/>
                      </a:endParaRPr>
                    </a:p>
                  </a:txBody>
                  <a:tcPr marL="9525" marR="9525" marT="9525" marB="0" anchor="ctr"/>
                </a:tc>
              </a:tr>
            </a:tbl>
          </a:graphicData>
        </a:graphic>
      </p:graphicFrame>
    </p:spTree>
    <p:extLst>
      <p:ext uri="{BB962C8B-B14F-4D97-AF65-F5344CB8AC3E}">
        <p14:creationId xmlns:p14="http://schemas.microsoft.com/office/powerpoint/2010/main" val="40070614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prstClr val="white"/>
                </a:solidFill>
                <a:latin typeface="Cambria" panose="02040503050406030204" pitchFamily="18" charset="0"/>
              </a:rPr>
              <a:t>MESLEKİ EĞİTİM MERKEZİ PROGRAMI (ÇIRAKLIK EĞİTİMİ)</a:t>
            </a:r>
            <a:endParaRPr lang="tr-TR" sz="2800" b="1" dirty="0">
              <a:solidFill>
                <a:prstClr val="white"/>
              </a:solidFill>
              <a:latin typeface="Cambria" panose="02040503050406030204" pitchFamily="18" charset="0"/>
            </a:endParaRPr>
          </a:p>
        </p:txBody>
      </p:sp>
      <p:sp>
        <p:nvSpPr>
          <p:cNvPr id="2" name="İçerik Yer Tutucusu 1"/>
          <p:cNvSpPr>
            <a:spLocks noGrp="1"/>
          </p:cNvSpPr>
          <p:nvPr>
            <p:ph idx="1"/>
          </p:nvPr>
        </p:nvSpPr>
        <p:spPr>
          <a:xfrm>
            <a:off x="838200" y="1238250"/>
            <a:ext cx="10515600" cy="4938713"/>
          </a:xfrm>
        </p:spPr>
        <p:txBody>
          <a:bodyPr>
            <a:normAutofit lnSpcReduction="10000"/>
          </a:bodyPr>
          <a:lstStyle/>
          <a:p>
            <a:pPr marL="0" indent="0">
              <a:buNone/>
            </a:pPr>
            <a:r>
              <a:rPr lang="tr-TR" sz="2400" b="1" dirty="0">
                <a:solidFill>
                  <a:srgbClr val="0070C0"/>
                </a:solidFill>
              </a:rPr>
              <a:t>2</a:t>
            </a:r>
            <a:r>
              <a:rPr lang="tr-TR" sz="2400" b="1" dirty="0" smtClean="0">
                <a:solidFill>
                  <a:srgbClr val="0070C0"/>
                </a:solidFill>
              </a:rPr>
              <a:t>- Mesleki ve Teknik Ortaöğretim Kurumlarında Değişik Nedenler ile Örgün Eğitim Dışına Çıkmış ve Okuma Hakkını Kullanmış Öğrencilerin Belirlenerek Mesleki Eğitim Merkezlerine Yönlendirilmesi</a:t>
            </a:r>
          </a:p>
          <a:p>
            <a:pPr marL="0" indent="0">
              <a:buNone/>
            </a:pPr>
            <a:endParaRPr lang="tr-TR" sz="2000" b="1" dirty="0" smtClean="0"/>
          </a:p>
          <a:p>
            <a:pPr marL="0" indent="0">
              <a:buNone/>
            </a:pPr>
            <a:r>
              <a:rPr lang="tr-TR" sz="2400" b="1" dirty="0" smtClean="0"/>
              <a:t>2020-2021 Eğitim Öğretim yılında mesleki ve teknik Anadolu liselerinde; </a:t>
            </a:r>
          </a:p>
          <a:p>
            <a:pPr marL="627063" indent="0">
              <a:buNone/>
            </a:pPr>
            <a:r>
              <a:rPr lang="tr-TR" sz="2400" b="1" dirty="0" smtClean="0"/>
              <a:t>1- Kendi isteğiyle</a:t>
            </a:r>
          </a:p>
          <a:p>
            <a:pPr marL="627063" indent="0">
              <a:buNone/>
            </a:pPr>
            <a:r>
              <a:rPr lang="tr-TR" sz="2400" b="1" dirty="0" smtClean="0"/>
              <a:t>2- </a:t>
            </a:r>
            <a:r>
              <a:rPr lang="tr-TR" sz="2400" b="1" dirty="0"/>
              <a:t>Okuma hakkı bittiği </a:t>
            </a:r>
            <a:r>
              <a:rPr lang="tr-TR" sz="2400" b="1" dirty="0" smtClean="0"/>
              <a:t>için</a:t>
            </a:r>
          </a:p>
          <a:p>
            <a:pPr marL="627063" indent="0">
              <a:buNone/>
            </a:pPr>
            <a:r>
              <a:rPr lang="tr-TR" sz="2400" b="1" dirty="0" smtClean="0"/>
              <a:t>3- </a:t>
            </a:r>
            <a:r>
              <a:rPr lang="tr-TR" sz="2400" b="1" dirty="0"/>
              <a:t>Diğer </a:t>
            </a:r>
            <a:r>
              <a:rPr lang="tr-TR" sz="2400" b="1" dirty="0" smtClean="0"/>
              <a:t>nedenlerle</a:t>
            </a:r>
            <a:endParaRPr lang="tr-TR" sz="2400" b="1" dirty="0"/>
          </a:p>
          <a:p>
            <a:pPr marL="0" indent="0">
              <a:buNone/>
            </a:pPr>
            <a:r>
              <a:rPr lang="tr-TR" sz="2400" b="1" dirty="0" smtClean="0"/>
              <a:t>Örgün </a:t>
            </a:r>
            <a:r>
              <a:rPr lang="tr-TR" sz="2400" b="1" dirty="0"/>
              <a:t>eğitim dışına </a:t>
            </a:r>
            <a:r>
              <a:rPr lang="tr-TR" sz="2400" b="1" dirty="0" smtClean="0"/>
              <a:t>çıkmış  yaklaşık 32 bin öğrenci yer almaktadır. </a:t>
            </a:r>
            <a:r>
              <a:rPr lang="tr-TR" sz="2400" b="1" dirty="0" smtClean="0">
                <a:hlinkClick r:id="rId2" action="ppaction://hlinkfile"/>
              </a:rPr>
              <a:t>(Ek-2)</a:t>
            </a:r>
            <a:endParaRPr lang="tr-TR" sz="2400" b="1" dirty="0" smtClean="0"/>
          </a:p>
          <a:p>
            <a:pPr marL="0" indent="0">
              <a:buNone/>
            </a:pPr>
            <a:r>
              <a:rPr lang="tr-TR" sz="2400" b="1" dirty="0" smtClean="0"/>
              <a:t>Ayrıca </a:t>
            </a:r>
            <a:r>
              <a:rPr lang="tr-TR" sz="2400" b="1" dirty="0"/>
              <a:t>Mesleki ve Teknik Anadolu </a:t>
            </a:r>
            <a:r>
              <a:rPr lang="tr-TR" sz="2400" b="1" dirty="0" smtClean="0"/>
              <a:t>liselerinde farklı nedenlerle aktif öğrenci olup devamsızlık süresi özürsüz 10 günü, toplamda 30 günü aşan ve eğitime devam etmeyerek devamsız durumda olan yaklaşık 239.199 öğrenci yer almaktadır.</a:t>
            </a:r>
          </a:p>
          <a:p>
            <a:pPr marL="0" indent="0">
              <a:buNone/>
            </a:pPr>
            <a:r>
              <a:rPr lang="tr-TR" sz="2400" b="1" dirty="0" smtClean="0">
                <a:hlinkClick r:id="rId3" action="ppaction://hlinkfile"/>
              </a:rPr>
              <a:t>İl Bazlı </a:t>
            </a:r>
            <a:r>
              <a:rPr lang="tr-TR" sz="2400" b="1" dirty="0" smtClean="0">
                <a:hlinkClick r:id="rId4" action="ppaction://hlinkfile"/>
              </a:rPr>
              <a:t>(Ek-3) </a:t>
            </a:r>
            <a:r>
              <a:rPr lang="tr-TR" sz="2400" b="1" dirty="0" smtClean="0"/>
              <a:t>Okul Bazlı </a:t>
            </a:r>
            <a:r>
              <a:rPr lang="tr-TR" sz="2400" b="1" dirty="0" smtClean="0">
                <a:hlinkClick r:id="rId5" action="ppaction://hlinkfile"/>
              </a:rPr>
              <a:t>(Ek-4)</a:t>
            </a:r>
            <a:endParaRPr lang="tr-TR" sz="2400" b="1" dirty="0" smtClean="0"/>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2561253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prstClr val="white"/>
                </a:solidFill>
                <a:latin typeface="Cambria" panose="02040503050406030204" pitchFamily="18" charset="0"/>
              </a:rPr>
              <a:t>MESLEKİ EĞİTİM MERKEZİ PROGRAMI (ÇIRAKLIK EĞİTİMİ)</a:t>
            </a:r>
            <a:endParaRPr lang="tr-TR" sz="2800" b="1" dirty="0">
              <a:solidFill>
                <a:prstClr val="white"/>
              </a:solidFill>
              <a:latin typeface="Cambria" panose="02040503050406030204" pitchFamily="18" charset="0"/>
            </a:endParaRP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sz="2400" b="1" dirty="0">
                <a:solidFill>
                  <a:srgbClr val="0070C0"/>
                </a:solidFill>
              </a:rPr>
              <a:t>3</a:t>
            </a:r>
            <a:r>
              <a:rPr lang="tr-TR" sz="2400" b="1" dirty="0" smtClean="0">
                <a:solidFill>
                  <a:srgbClr val="0070C0"/>
                </a:solidFill>
              </a:rPr>
              <a:t>- </a:t>
            </a:r>
            <a:r>
              <a:rPr lang="tr-TR" sz="2400" b="1" dirty="0">
                <a:solidFill>
                  <a:srgbClr val="0070C0"/>
                </a:solidFill>
              </a:rPr>
              <a:t>Ortaöğretim Kurumlarında Değişik Nedenler İle Örgün Eğitim Dışına Çıkmış Ve Okuma Hakkını Kullanmış Öğrencilerin Belirlenerek Mesleki Eğitim Merkezlerine Yönlendirilmesi</a:t>
            </a:r>
            <a:r>
              <a:rPr lang="tr-TR" sz="2400" b="1" dirty="0" smtClean="0">
                <a:solidFill>
                  <a:srgbClr val="0070C0"/>
                </a:solidFill>
              </a:rPr>
              <a:t>,</a:t>
            </a:r>
          </a:p>
          <a:p>
            <a:pPr marL="0" indent="0">
              <a:lnSpc>
                <a:spcPct val="150000"/>
              </a:lnSpc>
              <a:buNone/>
            </a:pPr>
            <a:endParaRPr lang="tr-TR" sz="2400" b="1" dirty="0">
              <a:solidFill>
                <a:srgbClr val="0070C0"/>
              </a:solidFill>
            </a:endParaRPr>
          </a:p>
          <a:p>
            <a:pPr marL="0" indent="0">
              <a:buNone/>
            </a:pPr>
            <a:r>
              <a:rPr lang="tr-TR" dirty="0" smtClean="0">
                <a:hlinkClick r:id="rId2" action="ppaction://hlinkfile"/>
              </a:rPr>
              <a:t>(Ek-5)</a:t>
            </a:r>
            <a:endParaRPr lang="tr-TR" dirty="0"/>
          </a:p>
          <a:p>
            <a:pPr marL="0" indent="0">
              <a:buNone/>
            </a:pPr>
            <a:endParaRPr lang="tr-TR" dirty="0"/>
          </a:p>
        </p:txBody>
      </p:sp>
    </p:spTree>
    <p:extLst>
      <p:ext uri="{BB962C8B-B14F-4D97-AF65-F5344CB8AC3E}">
        <p14:creationId xmlns:p14="http://schemas.microsoft.com/office/powerpoint/2010/main" val="34014794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prstClr val="white"/>
                </a:solidFill>
                <a:latin typeface="Cambria" panose="02040503050406030204" pitchFamily="18" charset="0"/>
              </a:rPr>
              <a:t>MESLEKİ EĞİTİM MERKEZİ PROGRAMI (ÇIRAKLIK EĞİTİMİ)</a:t>
            </a:r>
            <a:endParaRPr lang="tr-TR" sz="2800" b="1" dirty="0">
              <a:solidFill>
                <a:prstClr val="white"/>
              </a:solidFill>
              <a:latin typeface="Cambria" panose="02040503050406030204" pitchFamily="18" charset="0"/>
            </a:endParaRP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b="1" dirty="0" smtClean="0">
                <a:solidFill>
                  <a:srgbClr val="0070C0"/>
                </a:solidFill>
              </a:rPr>
              <a:t>4- Cezaevlerinde bulunan hükümlülerin Adalet mesleki eğitim merkezlerine kayıtları,</a:t>
            </a:r>
          </a:p>
          <a:p>
            <a:pPr marL="0" indent="0">
              <a:lnSpc>
                <a:spcPct val="150000"/>
              </a:lnSpc>
              <a:buNone/>
            </a:pPr>
            <a:r>
              <a:rPr lang="tr-TR" b="1" dirty="0" smtClean="0"/>
              <a:t>Adalet </a:t>
            </a:r>
            <a:r>
              <a:rPr lang="tr-TR" b="1" dirty="0"/>
              <a:t>Bakanlığı İş Yurtları Kurumu Başkanlığı ile görüşmeler yapılarak 1 Haziran 2022 tarihinde cezaevlerine dönüş yapacak olan 60 bin hükümlünün cezaevlerinde açılan </a:t>
            </a:r>
            <a:r>
              <a:rPr lang="tr-TR" b="1" dirty="0" smtClean="0"/>
              <a:t>Adalet mesleki </a:t>
            </a:r>
            <a:r>
              <a:rPr lang="tr-TR" b="1" dirty="0"/>
              <a:t>eğitim merkezlerine kayıtlarının yapılması,</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136343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txBox="1">
            <a:spLocks/>
          </p:cNvSpPr>
          <p:nvPr/>
        </p:nvSpPr>
        <p:spPr>
          <a:xfrm>
            <a:off x="1036948" y="65990"/>
            <a:ext cx="11155052" cy="8817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tr-TR" sz="2800" b="1" dirty="0" smtClean="0">
                <a:solidFill>
                  <a:prstClr val="white"/>
                </a:solidFill>
                <a:latin typeface="Cambria" panose="02040503050406030204" pitchFamily="18" charset="0"/>
              </a:rPr>
              <a:t>MESLEKİ EĞİTİM MERKEZİ PROGRAMI (ÇIRAKLIK EĞİTİMİ)</a:t>
            </a:r>
            <a:endParaRPr lang="tr-TR" sz="2800" b="1" dirty="0">
              <a:solidFill>
                <a:prstClr val="white"/>
              </a:solidFill>
              <a:latin typeface="Cambria" panose="02040503050406030204" pitchFamily="18" charset="0"/>
            </a:endParaRPr>
          </a:p>
        </p:txBody>
      </p:sp>
      <p:sp>
        <p:nvSpPr>
          <p:cNvPr id="3" name="İçerik Yer Tutucusu 2"/>
          <p:cNvSpPr>
            <a:spLocks noGrp="1"/>
          </p:cNvSpPr>
          <p:nvPr>
            <p:ph idx="1"/>
          </p:nvPr>
        </p:nvSpPr>
        <p:spPr>
          <a:xfrm>
            <a:off x="838200" y="1257300"/>
            <a:ext cx="10515600" cy="4919663"/>
          </a:xfrm>
        </p:spPr>
        <p:txBody>
          <a:bodyPr>
            <a:normAutofit/>
          </a:bodyPr>
          <a:lstStyle/>
          <a:p>
            <a:pPr marL="0" indent="0">
              <a:lnSpc>
                <a:spcPct val="150000"/>
              </a:lnSpc>
              <a:buNone/>
            </a:pPr>
            <a:r>
              <a:rPr lang="tr-TR" b="1" dirty="0">
                <a:solidFill>
                  <a:srgbClr val="0070C0"/>
                </a:solidFill>
              </a:rPr>
              <a:t>5</a:t>
            </a:r>
            <a:r>
              <a:rPr lang="tr-TR" b="1" dirty="0" smtClean="0">
                <a:solidFill>
                  <a:srgbClr val="0070C0"/>
                </a:solidFill>
              </a:rPr>
              <a:t>- </a:t>
            </a:r>
            <a:r>
              <a:rPr lang="tr-TR" b="1" dirty="0">
                <a:solidFill>
                  <a:srgbClr val="0070C0"/>
                </a:solidFill>
              </a:rPr>
              <a:t>Açık Lise ve Mesleki Açık Öğretim Lisesinde Kayıtlı Olan Öğrencilere mesleki eğitim merkezleri hakkında SMS gönderilmesi,</a:t>
            </a:r>
          </a:p>
          <a:p>
            <a:pPr marL="0" indent="0">
              <a:buNone/>
            </a:pPr>
            <a:endParaRPr lang="tr-TR" dirty="0" smtClean="0"/>
          </a:p>
          <a:p>
            <a:pPr marL="0" indent="0">
              <a:buNone/>
            </a:pPr>
            <a:r>
              <a:rPr lang="tr-TR" dirty="0" smtClean="0"/>
              <a:t>Değerli </a:t>
            </a:r>
            <a:r>
              <a:rPr lang="tr-TR" dirty="0"/>
              <a:t>öğrencimiz.</a:t>
            </a:r>
          </a:p>
          <a:p>
            <a:pPr marL="0" indent="0">
              <a:buNone/>
            </a:pPr>
            <a:r>
              <a:rPr lang="tr-TR" dirty="0"/>
              <a:t>Mesleki eğitim merkezine kayıt olarak meslek öğrenebilir, öğrenim süresince maaş ve sigorta imkanından faydalanabilir, ustalık belgesi ve meslek lisesi diploması alabilir, kendi işyerinizi açabilirsiniz. Detaylı bilgi için size en yakın meslek lisesine başvurunuz. https://meslegimhayatim.meb.gov.tr/egitim/mesleki-egitim</a:t>
            </a:r>
          </a:p>
          <a:p>
            <a:pPr marL="0" indent="0">
              <a:buNone/>
            </a:pPr>
            <a:endParaRPr lang="tr-TR" dirty="0"/>
          </a:p>
          <a:p>
            <a:pPr marL="0" indent="0">
              <a:buNone/>
            </a:pPr>
            <a:endParaRPr lang="tr-TR" dirty="0"/>
          </a:p>
        </p:txBody>
      </p:sp>
    </p:spTree>
    <p:extLst>
      <p:ext uri="{BB962C8B-B14F-4D97-AF65-F5344CB8AC3E}">
        <p14:creationId xmlns:p14="http://schemas.microsoft.com/office/powerpoint/2010/main" val="89681197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4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5_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Angles</Template>
  <TotalTime>7474</TotalTime>
  <Words>762</Words>
  <Application>Microsoft Office PowerPoint</Application>
  <PresentationFormat>Özel</PresentationFormat>
  <Paragraphs>87</Paragraphs>
  <Slides>12</Slides>
  <Notes>1</Notes>
  <HiddenSlides>0</HiddenSlides>
  <MMClips>0</MMClips>
  <ScaleCrop>false</ScaleCrop>
  <HeadingPairs>
    <vt:vector size="4" baseType="variant">
      <vt:variant>
        <vt:lpstr>Tema</vt:lpstr>
      </vt:variant>
      <vt:variant>
        <vt:i4>2</vt:i4>
      </vt:variant>
      <vt:variant>
        <vt:lpstr>Slayt Başlıkları</vt:lpstr>
      </vt:variant>
      <vt:variant>
        <vt:i4>12</vt:i4>
      </vt:variant>
    </vt:vector>
  </HeadingPairs>
  <TitlesOfParts>
    <vt:vector size="14" baseType="lpstr">
      <vt:lpstr>4_Office Teması</vt:lpstr>
      <vt:lpstr>5_Office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Fatih BAYRAK</dc:creator>
  <cp:lastModifiedBy>Suleyman AKGUL</cp:lastModifiedBy>
  <cp:revision>980</cp:revision>
  <cp:lastPrinted>2022-01-24T10:12:23Z</cp:lastPrinted>
  <dcterms:created xsi:type="dcterms:W3CDTF">2016-03-01T07:59:13Z</dcterms:created>
  <dcterms:modified xsi:type="dcterms:W3CDTF">2022-01-26T08:07:03Z</dcterms:modified>
</cp:coreProperties>
</file>